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7"/>
  </p:notesMasterIdLst>
  <p:sldIdLst>
    <p:sldId id="256" r:id="rId2"/>
    <p:sldId id="259" r:id="rId3"/>
    <p:sldId id="261" r:id="rId4"/>
    <p:sldId id="260" r:id="rId5"/>
    <p:sldId id="262" r:id="rId6"/>
    <p:sldId id="263" r:id="rId7"/>
    <p:sldId id="267" r:id="rId8"/>
    <p:sldId id="266" r:id="rId9"/>
    <p:sldId id="265" r:id="rId10"/>
    <p:sldId id="268" r:id="rId11"/>
    <p:sldId id="269" r:id="rId12"/>
    <p:sldId id="271" r:id="rId13"/>
    <p:sldId id="272" r:id="rId14"/>
    <p:sldId id="273" r:id="rId15"/>
    <p:sldId id="258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1464" y="13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c:spPr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FA9-4F2E-8DA2-18B4E1DF2930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FA9-4F2E-8DA2-18B4E1DF2930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7.5</c:v>
                </c:pt>
                <c:pt idx="1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FA9-4F2E-8DA2-18B4E1DF29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8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c:spPr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EA8-4074-B163-11B923DAF37D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EA8-4074-B163-11B923DAF37D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2.5</c:v>
                </c:pt>
                <c:pt idx="1">
                  <c:v>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EA8-4074-B163-11B923DAF3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8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rgbClr val="00CC99"/>
            </a:solidFill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c:spPr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780-4FFA-81C4-4FC6048EB571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780-4FFA-81C4-4FC6048EB571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780-4FFA-81C4-4FC6048EB5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8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c:spPr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C75-4EA8-8FD8-541F2D910507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C75-4EA8-8FD8-541F2D910507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7.5</c:v>
                </c:pt>
                <c:pt idx="1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C75-4EA8-8FD8-541F2D9105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8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c:spPr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82A-4312-BAF9-AC7D0BE2C0EB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82A-4312-BAF9-AC7D0BE2C0EB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2.5</c:v>
                </c:pt>
                <c:pt idx="1">
                  <c:v>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82A-4312-BAF9-AC7D0BE2C0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8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rgbClr val="00CC99"/>
            </a:solidFill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c:spPr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1DD-486A-AD6B-6009118F5040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1DD-486A-AD6B-6009118F5040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1DD-486A-AD6B-6009118F50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8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53E0B-FA27-4D29-A637-6CF4467326E5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834FB6-818F-4C51-87DE-672425F818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920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540DA-B99A-44B3-B213-13E533A9961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41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540DA-B99A-44B3-B213-13E533A9961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1797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540DA-B99A-44B3-B213-13E533A9961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582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540DA-B99A-44B3-B213-13E533A9961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716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540DA-B99A-44B3-B213-13E533A99611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716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540DA-B99A-44B3-B213-13E533A9961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2612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540DA-B99A-44B3-B213-13E533A99611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716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540DA-B99A-44B3-B213-13E533A9961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542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079776" y="4293096"/>
            <a:ext cx="4045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0070C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桃江县工伤保险股</a:t>
            </a: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4BB1145D-C3CA-016D-0E87-57E8E6931502}"/>
              </a:ext>
            </a:extLst>
          </p:cNvPr>
          <p:cNvSpPr txBox="1"/>
          <p:nvPr/>
        </p:nvSpPr>
        <p:spPr>
          <a:xfrm>
            <a:off x="4073016" y="4941168"/>
            <a:ext cx="4045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0070C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二〇二三年十一月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102985D-D39F-0755-6407-C670BFCB7175}"/>
              </a:ext>
            </a:extLst>
          </p:cNvPr>
          <p:cNvSpPr/>
          <p:nvPr/>
        </p:nvSpPr>
        <p:spPr>
          <a:xfrm>
            <a:off x="767408" y="1796623"/>
            <a:ext cx="1051316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方正粗黑宋简体" pitchFamily="2" charset="-122"/>
                <a:ea typeface="方正粗黑宋简体" pitchFamily="2" charset="-122"/>
              </a:rPr>
              <a:t>工伤</a:t>
            </a:r>
            <a:r>
              <a:rPr lang="zh-CN" altLang="en-US" sz="6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方正粗黑宋简体" pitchFamily="2" charset="-122"/>
                <a:ea typeface="方正粗黑宋简体" pitchFamily="2" charset="-122"/>
              </a:rPr>
              <a:t>认定及其网上办理程序</a:t>
            </a:r>
            <a:endParaRPr lang="en-US" altLang="zh-CN" sz="66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6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方正粗黑宋简体" pitchFamily="2" charset="-122"/>
              <a:ea typeface="方正粗黑宋简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525359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4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39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81100"/>
            <a:ext cx="9144000" cy="449580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481" y="0"/>
            <a:ext cx="222303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14"/>
          <p:cNvSpPr txBox="1">
            <a:spLocks noChangeArrowheads="1"/>
          </p:cNvSpPr>
          <p:nvPr/>
        </p:nvSpPr>
        <p:spPr bwMode="auto">
          <a:xfrm>
            <a:off x="2207568" y="577483"/>
            <a:ext cx="49685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000" b="1" kern="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（一）、工伤事故报告（即备案表）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30592" y="1484784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28048" y="2006516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28048" y="2276872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521624" y="2564904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760712" y="5805265"/>
            <a:ext cx="8032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/>
              <a:t>按</a:t>
            </a:r>
            <a:r>
              <a:rPr lang="en-US" altLang="zh-CN" dirty="0"/>
              <a:t>1</a:t>
            </a:r>
            <a:r>
              <a:rPr lang="zh-CN" altLang="en-US" dirty="0"/>
              <a:t>、</a:t>
            </a:r>
            <a:r>
              <a:rPr lang="en-US" altLang="zh-CN" dirty="0"/>
              <a:t>2</a:t>
            </a:r>
            <a:r>
              <a:rPr lang="zh-CN" altLang="en-US" dirty="0"/>
              <a:t>、</a:t>
            </a:r>
            <a:r>
              <a:rPr lang="en-US" altLang="zh-CN" dirty="0"/>
              <a:t>3</a:t>
            </a:r>
            <a:r>
              <a:rPr lang="zh-CN" altLang="en-US" dirty="0"/>
              <a:t>、</a:t>
            </a:r>
            <a:r>
              <a:rPr lang="en-US" altLang="zh-CN" dirty="0"/>
              <a:t>4</a:t>
            </a:r>
            <a:r>
              <a:rPr lang="zh-CN" altLang="en-US" dirty="0"/>
              <a:t>的顺序依次点</a:t>
            </a:r>
            <a:endParaRPr lang="en-US" altLang="zh-CN" dirty="0"/>
          </a:p>
          <a:p>
            <a:pPr algn="ctr"/>
            <a:r>
              <a:rPr lang="zh-CN" altLang="en-US" dirty="0"/>
              <a:t>（社保服务→工伤认定和劳动能力鉴定→工伤事故报告→工伤事故报告申请）</a:t>
            </a:r>
          </a:p>
        </p:txBody>
      </p:sp>
      <p:pic>
        <p:nvPicPr>
          <p:cNvPr id="12" name="媒体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71664" y="260648"/>
            <a:ext cx="6487338" cy="7245424"/>
          </a:xfrm>
          <a:prstGeom prst="rect">
            <a:avLst/>
          </a:prstGeom>
          <a:scene3d>
            <a:camera prst="perspectiveRight"/>
            <a:lightRig rig="threePt" dir="t"/>
          </a:scene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20046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620689"/>
            <a:ext cx="11587106" cy="5116502"/>
          </a:xfrm>
          <a:prstGeom prst="rect">
            <a:avLst/>
          </a:prstGeom>
          <a:ln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" name="矩形 1"/>
          <p:cNvSpPr/>
          <p:nvPr/>
        </p:nvSpPr>
        <p:spPr>
          <a:xfrm>
            <a:off x="3146772" y="908720"/>
            <a:ext cx="1437060" cy="216024"/>
          </a:xfrm>
          <a:prstGeom prst="rect">
            <a:avLst/>
          </a:prstGeom>
          <a:noFill/>
          <a:ln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线形标注 1 6"/>
          <p:cNvSpPr/>
          <p:nvPr/>
        </p:nvSpPr>
        <p:spPr>
          <a:xfrm>
            <a:off x="4439816" y="149377"/>
            <a:ext cx="5161017" cy="831351"/>
          </a:xfrm>
          <a:custGeom>
            <a:avLst/>
            <a:gdLst>
              <a:gd name="connsiteX0" fmla="*/ 0 w 3600400"/>
              <a:gd name="connsiteY0" fmla="*/ 0 h 432048"/>
              <a:gd name="connsiteX1" fmla="*/ 3600400 w 3600400"/>
              <a:gd name="connsiteY1" fmla="*/ 0 h 432048"/>
              <a:gd name="connsiteX2" fmla="*/ 3600400 w 3600400"/>
              <a:gd name="connsiteY2" fmla="*/ 432048 h 432048"/>
              <a:gd name="connsiteX3" fmla="*/ 0 w 3600400"/>
              <a:gd name="connsiteY3" fmla="*/ 432048 h 432048"/>
              <a:gd name="connsiteX4" fmla="*/ 0 w 3600400"/>
              <a:gd name="connsiteY4" fmla="*/ 0 h 432048"/>
              <a:gd name="connsiteX0" fmla="*/ -300021 w 3600400"/>
              <a:gd name="connsiteY0" fmla="*/ 81009 h 432048"/>
              <a:gd name="connsiteX1" fmla="*/ -1380141 w 3600400"/>
              <a:gd name="connsiteY1" fmla="*/ 486054 h 432048"/>
              <a:gd name="connsiteX0" fmla="*/ 1785622 w 5386022"/>
              <a:gd name="connsiteY0" fmla="*/ 0 h 904525"/>
              <a:gd name="connsiteX1" fmla="*/ 5386022 w 5386022"/>
              <a:gd name="connsiteY1" fmla="*/ 0 h 904525"/>
              <a:gd name="connsiteX2" fmla="*/ 5386022 w 5386022"/>
              <a:gd name="connsiteY2" fmla="*/ 432048 h 904525"/>
              <a:gd name="connsiteX3" fmla="*/ 1785622 w 5386022"/>
              <a:gd name="connsiteY3" fmla="*/ 432048 h 904525"/>
              <a:gd name="connsiteX4" fmla="*/ 1785622 w 5386022"/>
              <a:gd name="connsiteY4" fmla="*/ 0 h 904525"/>
              <a:gd name="connsiteX0" fmla="*/ 1485601 w 5386022"/>
              <a:gd name="connsiteY0" fmla="*/ 81009 h 904525"/>
              <a:gd name="connsiteX1" fmla="*/ 405481 w 5386022"/>
              <a:gd name="connsiteY1" fmla="*/ 486054 h 904525"/>
              <a:gd name="connsiteX2" fmla="*/ 35428 w 5386022"/>
              <a:gd name="connsiteY2" fmla="*/ 898931 h 904525"/>
              <a:gd name="connsiteX0" fmla="*/ 1785622 w 5386022"/>
              <a:gd name="connsiteY0" fmla="*/ 0 h 904525"/>
              <a:gd name="connsiteX1" fmla="*/ 5386022 w 5386022"/>
              <a:gd name="connsiteY1" fmla="*/ 0 h 904525"/>
              <a:gd name="connsiteX2" fmla="*/ 5386022 w 5386022"/>
              <a:gd name="connsiteY2" fmla="*/ 432048 h 904525"/>
              <a:gd name="connsiteX3" fmla="*/ 1785622 w 5386022"/>
              <a:gd name="connsiteY3" fmla="*/ 432048 h 904525"/>
              <a:gd name="connsiteX4" fmla="*/ 1785622 w 5386022"/>
              <a:gd name="connsiteY4" fmla="*/ 0 h 904525"/>
              <a:gd name="connsiteX0" fmla="*/ 1872951 w 5386022"/>
              <a:gd name="connsiteY0" fmla="*/ 182609 h 904525"/>
              <a:gd name="connsiteX1" fmla="*/ 405481 w 5386022"/>
              <a:gd name="connsiteY1" fmla="*/ 486054 h 904525"/>
              <a:gd name="connsiteX2" fmla="*/ 35428 w 5386022"/>
              <a:gd name="connsiteY2" fmla="*/ 898931 h 904525"/>
              <a:gd name="connsiteX0" fmla="*/ 1776641 w 5377041"/>
              <a:gd name="connsiteY0" fmla="*/ 0 h 907640"/>
              <a:gd name="connsiteX1" fmla="*/ 5377041 w 5377041"/>
              <a:gd name="connsiteY1" fmla="*/ 0 h 907640"/>
              <a:gd name="connsiteX2" fmla="*/ 5377041 w 5377041"/>
              <a:gd name="connsiteY2" fmla="*/ 432048 h 907640"/>
              <a:gd name="connsiteX3" fmla="*/ 1776641 w 5377041"/>
              <a:gd name="connsiteY3" fmla="*/ 432048 h 907640"/>
              <a:gd name="connsiteX4" fmla="*/ 1776641 w 5377041"/>
              <a:gd name="connsiteY4" fmla="*/ 0 h 907640"/>
              <a:gd name="connsiteX0" fmla="*/ 1863970 w 5377041"/>
              <a:gd name="connsiteY0" fmla="*/ 182609 h 907640"/>
              <a:gd name="connsiteX1" fmla="*/ 606050 w 5377041"/>
              <a:gd name="connsiteY1" fmla="*/ 663854 h 907640"/>
              <a:gd name="connsiteX2" fmla="*/ 26447 w 5377041"/>
              <a:gd name="connsiteY2" fmla="*/ 898931 h 90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77041" h="907640" extrusionOk="0">
                <a:moveTo>
                  <a:pt x="1776641" y="0"/>
                </a:moveTo>
                <a:lnTo>
                  <a:pt x="5377041" y="0"/>
                </a:lnTo>
                <a:lnTo>
                  <a:pt x="5377041" y="432048"/>
                </a:lnTo>
                <a:lnTo>
                  <a:pt x="1776641" y="432048"/>
                </a:lnTo>
                <a:lnTo>
                  <a:pt x="1776641" y="0"/>
                </a:lnTo>
                <a:close/>
              </a:path>
              <a:path w="5377041" h="907640" fill="none" extrusionOk="0">
                <a:moveTo>
                  <a:pt x="1863970" y="182609"/>
                </a:moveTo>
                <a:lnTo>
                  <a:pt x="606050" y="663854"/>
                </a:lnTo>
                <a:cubicBezTo>
                  <a:pt x="562263" y="682699"/>
                  <a:pt x="-143844" y="959759"/>
                  <a:pt x="26447" y="89893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6384032" y="200367"/>
            <a:ext cx="2950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输入身份证号码，</a:t>
            </a:r>
            <a:r>
              <a:rPr lang="zh-CN" altLang="en-US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点“查询”</a:t>
            </a:r>
            <a:endParaRPr lang="zh-CN" altLang="en-US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68" y="3717032"/>
            <a:ext cx="2086266" cy="2553056"/>
          </a:xfrm>
          <a:prstGeom prst="rect">
            <a:avLst/>
          </a:prstGeom>
          <a:ln w="38100">
            <a:solidFill>
              <a:schemeClr val="accent6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HeroicExtremeLeftFacing"/>
            <a:lightRig rig="threePt" dir="t"/>
          </a:scene3d>
        </p:spPr>
      </p:pic>
      <p:sp>
        <p:nvSpPr>
          <p:cNvPr id="4" name="文本框 3"/>
          <p:cNvSpPr txBox="1"/>
          <p:nvPr/>
        </p:nvSpPr>
        <p:spPr>
          <a:xfrm>
            <a:off x="5015880" y="5737191"/>
            <a:ext cx="5057795" cy="70788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带</a:t>
            </a:r>
            <a:r>
              <a:rPr lang="en-US" altLang="zh-CN" sz="4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*</a:t>
            </a:r>
            <a:r>
              <a:rPr lang="zh-CN" altLang="en-US" sz="4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的内容必须填好。</a:t>
            </a:r>
            <a:endParaRPr lang="zh-CN" altLang="en-US" sz="4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1280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4"/>
          <p:cNvSpPr txBox="1">
            <a:spLocks noChangeArrowheads="1"/>
          </p:cNvSpPr>
          <p:nvPr/>
        </p:nvSpPr>
        <p:spPr bwMode="auto">
          <a:xfrm>
            <a:off x="2207568" y="577483"/>
            <a:ext cx="61206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000" b="1" kern="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（二）、工伤认定申请（对应线下交工伤认定申请表）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9" y="1124744"/>
            <a:ext cx="3857625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矩形 9"/>
          <p:cNvSpPr/>
          <p:nvPr/>
        </p:nvSpPr>
        <p:spPr>
          <a:xfrm>
            <a:off x="2038078" y="2420888"/>
            <a:ext cx="2521414" cy="37902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3" r="10838"/>
          <a:stretch/>
        </p:blipFill>
        <p:spPr bwMode="auto">
          <a:xfrm>
            <a:off x="7320136" y="1698750"/>
            <a:ext cx="2635250" cy="404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44072" y="2420889"/>
            <a:ext cx="5040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1</a:t>
            </a:r>
          </a:p>
          <a:p>
            <a:pPr algn="ctr"/>
            <a:endParaRPr lang="en-US" altLang="zh-CN" dirty="0"/>
          </a:p>
          <a:p>
            <a:pPr algn="ctr"/>
            <a:r>
              <a:rPr lang="en-US" altLang="zh-CN" dirty="0"/>
              <a:t>2</a:t>
            </a:r>
          </a:p>
          <a:p>
            <a:pPr algn="ctr"/>
            <a:endParaRPr lang="en-US" altLang="zh-CN" dirty="0"/>
          </a:p>
          <a:p>
            <a:pPr algn="ctr"/>
            <a:r>
              <a:rPr lang="en-US" altLang="zh-CN" dirty="0"/>
              <a:t>3</a:t>
            </a:r>
          </a:p>
          <a:p>
            <a:pPr algn="ctr"/>
            <a:endParaRPr lang="en-US" altLang="zh-CN" dirty="0"/>
          </a:p>
          <a:p>
            <a:pPr algn="ctr"/>
            <a:r>
              <a:rPr lang="en-US" altLang="zh-CN" dirty="0"/>
              <a:t>4</a:t>
            </a:r>
          </a:p>
          <a:p>
            <a:pPr algn="ctr"/>
            <a:endParaRPr lang="en-US" altLang="zh-CN" dirty="0"/>
          </a:p>
          <a:p>
            <a:pPr algn="ctr"/>
            <a:r>
              <a:rPr lang="en-US" altLang="zh-CN" dirty="0"/>
              <a:t>5</a:t>
            </a:r>
          </a:p>
          <a:p>
            <a:pPr algn="ctr"/>
            <a:endParaRPr lang="en-US" altLang="zh-CN" dirty="0"/>
          </a:p>
          <a:p>
            <a:pPr algn="ctr"/>
            <a:r>
              <a:rPr lang="en-US" altLang="zh-CN" dirty="0"/>
              <a:t>6</a:t>
            </a:r>
            <a:endParaRPr lang="zh-CN" altLang="en-US" dirty="0"/>
          </a:p>
        </p:txBody>
      </p:sp>
      <p:cxnSp>
        <p:nvCxnSpPr>
          <p:cNvPr id="11" name="直接连接符 10"/>
          <p:cNvCxnSpPr/>
          <p:nvPr/>
        </p:nvCxnSpPr>
        <p:spPr>
          <a:xfrm>
            <a:off x="6456040" y="2204864"/>
            <a:ext cx="388843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下箭头 11"/>
          <p:cNvSpPr/>
          <p:nvPr/>
        </p:nvSpPr>
        <p:spPr>
          <a:xfrm>
            <a:off x="6636060" y="2218116"/>
            <a:ext cx="180020" cy="322710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7521070" y="2276872"/>
            <a:ext cx="1455250" cy="37902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2184203" y="5733257"/>
            <a:ext cx="7571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/>
              <a:t>按顺序依次点</a:t>
            </a:r>
            <a:endParaRPr lang="en-US" altLang="zh-CN" dirty="0"/>
          </a:p>
          <a:p>
            <a:pPr algn="ctr"/>
            <a:r>
              <a:rPr lang="zh-CN" altLang="en-US" dirty="0"/>
              <a:t>（社保服务→工伤认定和劳动能力鉴定→工伤认定申请→工伤认定申请）</a:t>
            </a:r>
          </a:p>
        </p:txBody>
      </p:sp>
      <p:pic>
        <p:nvPicPr>
          <p:cNvPr id="2" name="媒体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25775" y="404664"/>
            <a:ext cx="6801739" cy="7596565"/>
          </a:xfrm>
          <a:prstGeom prst="rect">
            <a:avLst/>
          </a:prstGeom>
          <a:scene3d>
            <a:camera prst="perspectiveRight"/>
            <a:lightRig rig="threePt" dir="t"/>
          </a:scene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84921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/>
      <p:bldP spid="6" grpId="1"/>
      <p:bldP spid="10" grpId="0" animBg="1"/>
      <p:bldP spid="10" grpId="1" animBg="1"/>
      <p:bldP spid="4" grpId="0"/>
      <p:bldP spid="4" grpId="1"/>
      <p:bldP spid="12" grpId="0" animBg="1"/>
      <p:bldP spid="12" grpId="1" animBg="1"/>
      <p:bldP spid="16" grpId="0" animBg="1"/>
      <p:bldP spid="16" grpId="1" animBg="1"/>
      <p:bldP spid="18" grpId="0"/>
      <p:bldP spid="1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320" y="116632"/>
            <a:ext cx="12014344" cy="5988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1559496" y="548680"/>
            <a:ext cx="1437060" cy="21602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872751" y="193027"/>
            <a:ext cx="81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第</a:t>
            </a:r>
            <a:r>
              <a:rPr lang="en-US" altLang="zh-CN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步</a:t>
            </a:r>
          </a:p>
        </p:txBody>
      </p:sp>
      <p:sp>
        <p:nvSpPr>
          <p:cNvPr id="4" name="矩形 3"/>
          <p:cNvSpPr/>
          <p:nvPr/>
        </p:nvSpPr>
        <p:spPr>
          <a:xfrm>
            <a:off x="5951984" y="476672"/>
            <a:ext cx="576064" cy="43204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834741" y="111986"/>
            <a:ext cx="81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第</a:t>
            </a:r>
            <a:r>
              <a:rPr lang="en-US" altLang="zh-CN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步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374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151784" y="622429"/>
            <a:ext cx="3456384" cy="64633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认定工伤的情形</a:t>
            </a:r>
            <a:endParaRPr lang="zh-CN" altLang="en-US" sz="3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4" name="图表 3"/>
          <p:cNvGraphicFramePr/>
          <p:nvPr>
            <p:extLst>
              <p:ext uri="{D42A27DB-BD31-4B8C-83A1-F6EECF244321}">
                <p14:modId xmlns:p14="http://schemas.microsoft.com/office/powerpoint/2010/main" val="2358321742"/>
              </p:ext>
            </p:extLst>
          </p:nvPr>
        </p:nvGraphicFramePr>
        <p:xfrm>
          <a:off x="1847528" y="2060848"/>
          <a:ext cx="2628292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图表 4"/>
          <p:cNvGraphicFramePr/>
          <p:nvPr>
            <p:extLst>
              <p:ext uri="{D42A27DB-BD31-4B8C-83A1-F6EECF244321}">
                <p14:modId xmlns:p14="http://schemas.microsoft.com/office/powerpoint/2010/main" val="434839294"/>
              </p:ext>
            </p:extLst>
          </p:nvPr>
        </p:nvGraphicFramePr>
        <p:xfrm>
          <a:off x="6996100" y="2060848"/>
          <a:ext cx="2628292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图表 5"/>
          <p:cNvGraphicFramePr/>
          <p:nvPr>
            <p:extLst>
              <p:ext uri="{D42A27DB-BD31-4B8C-83A1-F6EECF244321}">
                <p14:modId xmlns:p14="http://schemas.microsoft.com/office/powerpoint/2010/main" val="3563870637"/>
              </p:ext>
            </p:extLst>
          </p:nvPr>
        </p:nvGraphicFramePr>
        <p:xfrm>
          <a:off x="4439816" y="2060848"/>
          <a:ext cx="2628292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文本框 13"/>
          <p:cNvSpPr txBox="1"/>
          <p:nvPr/>
        </p:nvSpPr>
        <p:spPr>
          <a:xfrm>
            <a:off x="1991544" y="2636912"/>
            <a:ext cx="2412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工作时间</a:t>
            </a:r>
            <a:endParaRPr lang="zh-CN" altLang="en-US" sz="3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文本框 14"/>
          <p:cNvSpPr txBox="1"/>
          <p:nvPr/>
        </p:nvSpPr>
        <p:spPr>
          <a:xfrm>
            <a:off x="4628837" y="2645162"/>
            <a:ext cx="2259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工作地点</a:t>
            </a:r>
            <a:endParaRPr lang="zh-CN" altLang="en-US" sz="3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文本框 15"/>
          <p:cNvSpPr txBox="1"/>
          <p:nvPr/>
        </p:nvSpPr>
        <p:spPr>
          <a:xfrm>
            <a:off x="7050106" y="2636912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工作原因</a:t>
            </a:r>
            <a:endParaRPr lang="zh-CN" altLang="en-US" sz="3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文本框 7"/>
          <p:cNvSpPr txBox="1">
            <a:spLocks noChangeArrowheads="1"/>
          </p:cNvSpPr>
          <p:nvPr/>
        </p:nvSpPr>
        <p:spPr bwMode="auto">
          <a:xfrm>
            <a:off x="4467388" y="1640354"/>
            <a:ext cx="2808312" cy="420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1pPr>
            <a:lvl2pPr>
              <a:defRPr sz="28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2pPr>
            <a:lvl3pPr>
              <a:defRPr sz="24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3pPr>
            <a:lvl4pPr>
              <a:defRPr sz="20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4pPr>
            <a:lvl5pPr>
              <a:defRPr sz="20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9pPr>
          </a:lstStyle>
          <a:p>
            <a:pPr eaLnBrk="1" hangingPunct="1"/>
            <a:r>
              <a: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</a:rPr>
              <a:t>同时</a:t>
            </a:r>
            <a:r>
              <a:rPr lang="zh-CN" alt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</a:rPr>
              <a:t>满足以下三个条件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847528" y="2060848"/>
            <a:ext cx="7776864" cy="1944216"/>
            <a:chOff x="1847528" y="2060848"/>
            <a:chExt cx="7776864" cy="1944216"/>
          </a:xfrm>
        </p:grpSpPr>
        <p:graphicFrame>
          <p:nvGraphicFramePr>
            <p:cNvPr id="11" name="图表 10"/>
            <p:cNvGraphicFramePr/>
            <p:nvPr>
              <p:extLst>
                <p:ext uri="{D42A27DB-BD31-4B8C-83A1-F6EECF244321}">
                  <p14:modId xmlns:p14="http://schemas.microsoft.com/office/powerpoint/2010/main" val="104413190"/>
                </p:ext>
              </p:extLst>
            </p:nvPr>
          </p:nvGraphicFramePr>
          <p:xfrm>
            <a:off x="1847528" y="2060848"/>
            <a:ext cx="2628292" cy="194421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12" name="图表 11"/>
            <p:cNvGraphicFramePr/>
            <p:nvPr>
              <p:extLst>
                <p:ext uri="{D42A27DB-BD31-4B8C-83A1-F6EECF244321}">
                  <p14:modId xmlns:p14="http://schemas.microsoft.com/office/powerpoint/2010/main" val="480938239"/>
                </p:ext>
              </p:extLst>
            </p:nvPr>
          </p:nvGraphicFramePr>
          <p:xfrm>
            <a:off x="6996100" y="2060848"/>
            <a:ext cx="2628292" cy="194421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aphicFrame>
          <p:nvGraphicFramePr>
            <p:cNvPr id="13" name="图表 12"/>
            <p:cNvGraphicFramePr/>
            <p:nvPr>
              <p:extLst>
                <p:ext uri="{D42A27DB-BD31-4B8C-83A1-F6EECF244321}">
                  <p14:modId xmlns:p14="http://schemas.microsoft.com/office/powerpoint/2010/main" val="3165819202"/>
                </p:ext>
              </p:extLst>
            </p:nvPr>
          </p:nvGraphicFramePr>
          <p:xfrm>
            <a:off x="4439816" y="2060848"/>
            <a:ext cx="2628292" cy="194421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14" name="文本框 13"/>
            <p:cNvSpPr txBox="1"/>
            <p:nvPr/>
          </p:nvSpPr>
          <p:spPr>
            <a:xfrm>
              <a:off x="1991544" y="2636912"/>
              <a:ext cx="24122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b="1" dirty="0" smtClean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工作时间</a:t>
              </a:r>
              <a:endPara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4628837" y="2645162"/>
              <a:ext cx="22592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b="1" dirty="0" smtClean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工作地点</a:t>
              </a:r>
              <a:endPara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050106" y="2636912"/>
              <a:ext cx="2520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b="1" dirty="0" smtClean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工作原因</a:t>
              </a:r>
              <a:endPara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8" name="泪滴形 17"/>
          <p:cNvSpPr/>
          <p:nvPr/>
        </p:nvSpPr>
        <p:spPr>
          <a:xfrm rot="18900000">
            <a:off x="2753682" y="2629092"/>
            <a:ext cx="2396032" cy="2396032"/>
          </a:xfrm>
          <a:prstGeom prst="teardrop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泪滴形 18"/>
          <p:cNvSpPr/>
          <p:nvPr/>
        </p:nvSpPr>
        <p:spPr>
          <a:xfrm rot="18900000">
            <a:off x="6430216" y="2629092"/>
            <a:ext cx="2396032" cy="2396032"/>
          </a:xfrm>
          <a:prstGeom prst="teardrop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2945705" y="2821115"/>
            <a:ext cx="2011986" cy="201198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上下班的交通事故</a:t>
            </a:r>
            <a:endParaRPr lang="zh-CN" altLang="en-US" sz="2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6622239" y="2821115"/>
            <a:ext cx="2011986" cy="201198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工作岗位突发疾病</a:t>
            </a:r>
            <a:endParaRPr lang="zh-CN" altLang="en-US" sz="2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287368" y="5059694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追加的两种认定情形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256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5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50"/>
                            </p:stCondLst>
                            <p:childTnLst>
                              <p:par>
                                <p:cTn id="5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50"/>
                            </p:stCondLst>
                            <p:childTnLst>
                              <p:par>
                                <p:cTn id="5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250"/>
                            </p:stCondLst>
                            <p:childTnLst>
                              <p:par>
                                <p:cTn id="5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250"/>
                            </p:stCondLst>
                            <p:childTnLst>
                              <p:par>
                                <p:cTn id="6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250"/>
                            </p:stCondLst>
                            <p:childTnLst>
                              <p:par>
                                <p:cTn id="6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7 L -0.2776 -0.16042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80" y="-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75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0.00521 0.3773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8866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4" grpId="1">
        <p:bldAsOne/>
      </p:bldGraphic>
      <p:bldGraphic spid="5" grpId="0">
        <p:bldAsOne/>
      </p:bldGraphic>
      <p:bldGraphic spid="5" grpId="1">
        <p:bldAsOne/>
      </p:bldGraphic>
      <p:bldGraphic spid="6" grpId="0">
        <p:bldAsOne/>
      </p:bldGraphic>
      <p:bldGraphic spid="6" grpId="1">
        <p:bldAsOne/>
      </p:bldGraphic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0" grpId="2"/>
      <p:bldP spid="18" grpId="0" animBg="1"/>
      <p:bldP spid="19" grpId="0" animBg="1"/>
      <p:bldP spid="21" grpId="0" animBg="1"/>
      <p:bldP spid="22" grpId="0" animBg="1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456728" y="0"/>
            <a:ext cx="1296144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15"/>
          <p:cNvSpPr txBox="1"/>
          <p:nvPr/>
        </p:nvSpPr>
        <p:spPr>
          <a:xfrm>
            <a:off x="2063552" y="2636912"/>
            <a:ext cx="7560840" cy="1207540"/>
          </a:xfrm>
          <a:prstGeom prst="rect">
            <a:avLst/>
          </a:prstGeom>
          <a:noFill/>
        </p:spPr>
        <p:txBody>
          <a:bodyPr wrap="square" lIns="98581" tIns="49291" rIns="98581" bIns="49291">
            <a:spAutoFit/>
          </a:bodyPr>
          <a:lstStyle/>
          <a:p>
            <a:pPr algn="ctr">
              <a:defRPr/>
            </a:pPr>
            <a:r>
              <a:rPr lang="zh-CN" altLang="en-US" sz="7200" b="1" spc="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谢谢大家</a:t>
            </a:r>
          </a:p>
        </p:txBody>
      </p:sp>
    </p:spTree>
    <p:extLst>
      <p:ext uri="{BB962C8B-B14F-4D97-AF65-F5344CB8AC3E}">
        <p14:creationId xmlns:p14="http://schemas.microsoft.com/office/powerpoint/2010/main" val="382753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4"/>
          <p:cNvSpPr txBox="1">
            <a:spLocks noChangeArrowheads="1"/>
          </p:cNvSpPr>
          <p:nvPr/>
        </p:nvSpPr>
        <p:spPr bwMode="auto">
          <a:xfrm>
            <a:off x="3697715" y="702255"/>
            <a:ext cx="4846557" cy="7078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lang="zh-CN" altLang="en-US" sz="4000" b="1" kern="0" dirty="0">
                <a:latin typeface="微软雅黑" pitchFamily="34" charset="-122"/>
                <a:ea typeface="微软雅黑" pitchFamily="34" charset="-122"/>
              </a:rPr>
              <a:t>申请工伤的四个步骤</a:t>
            </a:r>
          </a:p>
        </p:txBody>
      </p:sp>
      <p:sp>
        <p:nvSpPr>
          <p:cNvPr id="3" name="矩形 2"/>
          <p:cNvSpPr/>
          <p:nvPr/>
        </p:nvSpPr>
        <p:spPr>
          <a:xfrm>
            <a:off x="2817620" y="511173"/>
            <a:ext cx="480672" cy="57680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001228" y="750949"/>
            <a:ext cx="320448" cy="3845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240016" y="1713158"/>
            <a:ext cx="5644609" cy="4596162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alpha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8565" tIns="49282" rIns="98565" bIns="49282"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13339" y="1689212"/>
            <a:ext cx="5638645" cy="459130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>
                <a:alpha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8565" tIns="49282" rIns="98565" bIns="49282"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990409" y="3140968"/>
            <a:ext cx="3877985" cy="2570220"/>
            <a:chOff x="611560" y="2588645"/>
            <a:chExt cx="2773320" cy="1531788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8" name="矩形 7"/>
            <p:cNvSpPr/>
            <p:nvPr/>
          </p:nvSpPr>
          <p:spPr>
            <a:xfrm>
              <a:off x="611560" y="2889049"/>
              <a:ext cx="2448272" cy="4282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08016" indent="-308016">
                <a:buClr>
                  <a:srgbClr val="0070C0"/>
                </a:buClr>
                <a:buFont typeface="Wingdings" pitchFamily="2" charset="2"/>
                <a:buChar char="Ø"/>
              </a:pPr>
              <a:r>
                <a:rPr lang="zh-CN" altLang="en-US" sz="1500" dirty="0">
                  <a:latin typeface="微软雅黑" pitchFamily="34" charset="-122"/>
                  <a:ea typeface="微软雅黑" pitchFamily="34" charset="-122"/>
                </a:rPr>
                <a:t>及时取证（拍照、监控）</a:t>
              </a:r>
              <a:endParaRPr lang="en-US" altLang="zh-CN" sz="1500" dirty="0">
                <a:latin typeface="微软雅黑" pitchFamily="34" charset="-122"/>
                <a:ea typeface="微软雅黑" pitchFamily="34" charset="-122"/>
              </a:endParaRPr>
            </a:p>
            <a:p>
              <a:pPr marL="308016" indent="-308016">
                <a:buClr>
                  <a:srgbClr val="0070C0"/>
                </a:buClr>
                <a:buFont typeface="Wingdings" pitchFamily="2" charset="2"/>
                <a:buChar char="Ø"/>
              </a:pPr>
              <a:r>
                <a:rPr lang="zh-CN" altLang="en-US" sz="1500" dirty="0">
                  <a:latin typeface="微软雅黑" pitchFamily="34" charset="-122"/>
                  <a:ea typeface="微软雅黑" pitchFamily="34" charset="-122"/>
                </a:rPr>
                <a:t>拨打备案电话</a:t>
              </a:r>
              <a:r>
                <a:rPr lang="en-US" altLang="zh-CN" sz="1500" dirty="0">
                  <a:latin typeface="微软雅黑" pitchFamily="34" charset="-122"/>
                  <a:ea typeface="微软雅黑" pitchFamily="34" charset="-122"/>
                </a:rPr>
                <a:t>8200190</a:t>
              </a:r>
              <a:endParaRPr lang="zh-CN" altLang="en-US" sz="15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11560" y="3790264"/>
              <a:ext cx="2376264" cy="3301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08016" indent="-308016">
                <a:buClr>
                  <a:srgbClr val="0070C0"/>
                </a:buClr>
                <a:buFont typeface="Wingdings" pitchFamily="2" charset="2"/>
                <a:buChar char="Ø"/>
              </a:pPr>
              <a:r>
                <a:rPr lang="en-US" altLang="zh-CN" sz="1500" dirty="0">
                  <a:latin typeface="微软雅黑" pitchFamily="34" charset="-122"/>
                  <a:ea typeface="微软雅黑" pitchFamily="34" charset="-122"/>
                </a:rPr>
                <a:t>3</a:t>
              </a:r>
              <a:r>
                <a:rPr lang="zh-CN" altLang="en-US" sz="1500" dirty="0">
                  <a:latin typeface="微软雅黑" pitchFamily="34" charset="-122"/>
                  <a:ea typeface="微软雅黑" pitchFamily="34" charset="-122"/>
                </a:rPr>
                <a:t>个工作日内交备案表到政务中心</a:t>
              </a:r>
              <a:r>
                <a:rPr lang="en-US" altLang="zh-CN" sz="1500" dirty="0">
                  <a:latin typeface="微软雅黑" pitchFamily="34" charset="-122"/>
                  <a:ea typeface="微软雅黑" pitchFamily="34" charset="-122"/>
                </a:rPr>
                <a:t>815</a:t>
              </a:r>
              <a:r>
                <a:rPr lang="zh-CN" altLang="en-US" sz="1500" dirty="0">
                  <a:latin typeface="微软雅黑" pitchFamily="34" charset="-122"/>
                  <a:ea typeface="微软雅黑" pitchFamily="34" charset="-122"/>
                </a:rPr>
                <a:t>室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611560" y="2588645"/>
              <a:ext cx="2773320" cy="2751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dirty="0">
                  <a:latin typeface="微软雅黑" pitchFamily="34" charset="-122"/>
                  <a:ea typeface="微软雅黑" pitchFamily="34" charset="-122"/>
                </a:rPr>
                <a:t>一、事故发生现场做什么：</a:t>
              </a:r>
            </a:p>
          </p:txBody>
        </p:sp>
        <p:sp>
          <p:nvSpPr>
            <p:cNvPr id="11" name="矩形 10"/>
            <p:cNvSpPr/>
            <p:nvPr/>
          </p:nvSpPr>
          <p:spPr>
            <a:xfrm>
              <a:off x="611560" y="3539105"/>
              <a:ext cx="1670022" cy="28548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dirty="0">
                  <a:latin typeface="微软雅黑" pitchFamily="34" charset="-122"/>
                  <a:ea typeface="微软雅黑" pitchFamily="34" charset="-122"/>
                </a:rPr>
                <a:t>二、交备案表：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853304" y="3165498"/>
            <a:ext cx="3536510" cy="2555293"/>
            <a:chOff x="5004048" y="2549803"/>
            <a:chExt cx="2526444" cy="1521283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3" name="矩形 12"/>
            <p:cNvSpPr/>
            <p:nvPr/>
          </p:nvSpPr>
          <p:spPr>
            <a:xfrm>
              <a:off x="5040560" y="2824648"/>
              <a:ext cx="2339752" cy="6066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08016" indent="-308016">
                <a:buClr>
                  <a:srgbClr val="0070C0"/>
                </a:buClr>
                <a:buFont typeface="Wingdings" pitchFamily="2" charset="2"/>
                <a:buChar char="Ø"/>
              </a:pPr>
              <a:r>
                <a:rPr lang="zh-CN" altLang="en-US" sz="1500" dirty="0">
                  <a:latin typeface="微软雅黑" pitchFamily="34" charset="-122"/>
                  <a:ea typeface="微软雅黑" pitchFamily="34" charset="-122"/>
                </a:rPr>
                <a:t>领取申报表</a:t>
              </a:r>
              <a:endParaRPr lang="en-US" altLang="zh-CN" sz="1500" dirty="0">
                <a:latin typeface="微软雅黑" pitchFamily="34" charset="-122"/>
                <a:ea typeface="微软雅黑" pitchFamily="34" charset="-122"/>
              </a:endParaRPr>
            </a:p>
            <a:p>
              <a:pPr marL="308016" indent="-308016">
                <a:buClr>
                  <a:srgbClr val="0070C0"/>
                </a:buClr>
                <a:buFont typeface="Wingdings" pitchFamily="2" charset="2"/>
                <a:buChar char="Ø"/>
              </a:pPr>
              <a:r>
                <a:rPr lang="zh-CN" altLang="en-US" sz="1500" dirty="0">
                  <a:latin typeface="微软雅黑" pitchFamily="34" charset="-122"/>
                  <a:ea typeface="微软雅黑" pitchFamily="34" charset="-122"/>
                </a:rPr>
                <a:t>组织材料交到政务中心</a:t>
              </a:r>
              <a:r>
                <a:rPr lang="en-US" altLang="zh-CN" sz="1500" dirty="0">
                  <a:latin typeface="微软雅黑" pitchFamily="34" charset="-122"/>
                  <a:ea typeface="微软雅黑" pitchFamily="34" charset="-122"/>
                </a:rPr>
                <a:t>815</a:t>
              </a:r>
              <a:r>
                <a:rPr lang="zh-CN" altLang="en-US" sz="1500" dirty="0">
                  <a:latin typeface="微软雅黑" pitchFamily="34" charset="-122"/>
                  <a:ea typeface="微软雅黑" pitchFamily="34" charset="-122"/>
                </a:rPr>
                <a:t>室</a:t>
              </a:r>
            </a:p>
          </p:txBody>
        </p:sp>
        <p:sp>
          <p:nvSpPr>
            <p:cNvPr id="14" name="矩形 13"/>
            <p:cNvSpPr/>
            <p:nvPr/>
          </p:nvSpPr>
          <p:spPr>
            <a:xfrm>
              <a:off x="5040560" y="3821288"/>
              <a:ext cx="2339752" cy="249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08016" indent="-308016">
                <a:buClr>
                  <a:srgbClr val="0070C0"/>
                </a:buClr>
                <a:buFont typeface="Wingdings" pitchFamily="2" charset="2"/>
                <a:buChar char="Ø"/>
              </a:pPr>
              <a:r>
                <a:rPr lang="zh-CN" altLang="en-US" sz="1500" dirty="0">
                  <a:latin typeface="微软雅黑" pitchFamily="34" charset="-122"/>
                  <a:ea typeface="微软雅黑" pitchFamily="34" charset="-122"/>
                </a:rPr>
                <a:t>在单位自行填写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5004048" y="2549803"/>
              <a:ext cx="1884127" cy="28548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dirty="0">
                  <a:latin typeface="微软雅黑" pitchFamily="34" charset="-122"/>
                  <a:ea typeface="微软雅黑" pitchFamily="34" charset="-122"/>
                </a:rPr>
                <a:t>三、交申请材料：</a:t>
              </a:r>
            </a:p>
          </p:txBody>
        </p:sp>
        <p:sp>
          <p:nvSpPr>
            <p:cNvPr id="16" name="矩形 15"/>
            <p:cNvSpPr/>
            <p:nvPr/>
          </p:nvSpPr>
          <p:spPr>
            <a:xfrm>
              <a:off x="5004048" y="3548397"/>
              <a:ext cx="2526444" cy="28548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dirty="0">
                  <a:latin typeface="微软雅黑" pitchFamily="34" charset="-122"/>
                  <a:ea typeface="微软雅黑" pitchFamily="34" charset="-122"/>
                </a:rPr>
                <a:t>四、网上填报申请信息：</a:t>
              </a:r>
            </a:p>
          </p:txBody>
        </p:sp>
      </p:grpSp>
      <p:sp>
        <p:nvSpPr>
          <p:cNvPr id="17" name="右箭头 16"/>
          <p:cNvSpPr/>
          <p:nvPr/>
        </p:nvSpPr>
        <p:spPr>
          <a:xfrm>
            <a:off x="6328184" y="1235477"/>
            <a:ext cx="3656248" cy="1921285"/>
          </a:xfrm>
          <a:prstGeom prst="rightArrow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3339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怎么申报工伤？</a:t>
            </a:r>
          </a:p>
        </p:txBody>
      </p:sp>
      <p:sp>
        <p:nvSpPr>
          <p:cNvPr id="18" name="右箭头 17"/>
          <p:cNvSpPr/>
          <p:nvPr/>
        </p:nvSpPr>
        <p:spPr>
          <a:xfrm flipH="1">
            <a:off x="2423592" y="1220816"/>
            <a:ext cx="3423464" cy="1897866"/>
          </a:xfrm>
          <a:prstGeom prst="rightArrow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733339" bIns="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发生工伤时怎么办？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163294A8-AEF3-36A4-730D-A6E3222B2B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660" y="4423200"/>
            <a:ext cx="1656683" cy="165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06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横卷形 17"/>
          <p:cNvSpPr/>
          <p:nvPr/>
        </p:nvSpPr>
        <p:spPr>
          <a:xfrm>
            <a:off x="4322896" y="2852936"/>
            <a:ext cx="5256024" cy="1440160"/>
          </a:xfrm>
          <a:prstGeom prst="horizontalScroll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横卷形 16"/>
          <p:cNvSpPr/>
          <p:nvPr/>
        </p:nvSpPr>
        <p:spPr>
          <a:xfrm>
            <a:off x="2783632" y="1268760"/>
            <a:ext cx="5256024" cy="1440160"/>
          </a:xfrm>
          <a:prstGeom prst="horizontalScroll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4"/>
          <p:cNvSpPr txBox="1">
            <a:spLocks noChangeArrowheads="1"/>
          </p:cNvSpPr>
          <p:nvPr/>
        </p:nvSpPr>
        <p:spPr bwMode="auto">
          <a:xfrm>
            <a:off x="2207568" y="577483"/>
            <a:ext cx="25202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CN" altLang="en-US" sz="2000" b="1" kern="0" dirty="0">
                <a:latin typeface="微软雅黑" pitchFamily="34" charset="-122"/>
                <a:ea typeface="微软雅黑" pitchFamily="34" charset="-122"/>
              </a:rPr>
              <a:t>一、发生现场</a:t>
            </a:r>
          </a:p>
        </p:txBody>
      </p:sp>
      <p:sp>
        <p:nvSpPr>
          <p:cNvPr id="3" name="矩形 2"/>
          <p:cNvSpPr/>
          <p:nvPr/>
        </p:nvSpPr>
        <p:spPr>
          <a:xfrm>
            <a:off x="1775520" y="469772"/>
            <a:ext cx="372660" cy="44719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959128" y="709549"/>
            <a:ext cx="248440" cy="29812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495600" y="2780928"/>
            <a:ext cx="3168352" cy="332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仿宋" pitchFamily="49" charset="-122"/>
                <a:ea typeface="仿宋" pitchFamily="49" charset="-122"/>
              </a:rPr>
              <a:t>拍照、监控。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75720" y="1772816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b="1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（一）、及时采集现场相关证据</a:t>
            </a:r>
          </a:p>
        </p:txBody>
      </p:sp>
      <p:sp>
        <p:nvSpPr>
          <p:cNvPr id="12" name="矩形 11"/>
          <p:cNvSpPr/>
          <p:nvPr/>
        </p:nvSpPr>
        <p:spPr>
          <a:xfrm>
            <a:off x="4963296" y="4189264"/>
            <a:ext cx="4339212" cy="332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仿宋" pitchFamily="49" charset="-122"/>
                <a:ea typeface="仿宋" pitchFamily="49" charset="-122"/>
              </a:rPr>
              <a:t>报告内容：单位、时间、地点、谁、什么事，医院。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83832" y="3356992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b="1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（二）、用人单位拨打工伤备案电话进行备案</a:t>
            </a:r>
          </a:p>
        </p:txBody>
      </p:sp>
      <p:sp>
        <p:nvSpPr>
          <p:cNvPr id="15" name="矩形 14"/>
          <p:cNvSpPr/>
          <p:nvPr/>
        </p:nvSpPr>
        <p:spPr>
          <a:xfrm>
            <a:off x="6168008" y="5085185"/>
            <a:ext cx="4464496" cy="1656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zh-CN" altLang="en-US" sz="3600" b="1" kern="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工伤备案电话</a:t>
            </a:r>
            <a:endParaRPr lang="en-US" altLang="zh-CN" sz="3600" b="1" kern="0" dirty="0">
              <a:solidFill>
                <a:sysClr val="windowText" lastClr="000000">
                  <a:lumMod val="85000"/>
                  <a:lumOff val="15000"/>
                </a:sys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en-US" altLang="zh-CN" sz="3600" b="1" kern="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0737-8200190</a:t>
            </a:r>
            <a:endParaRPr lang="zh-CN" altLang="en-US" sz="3600" b="1" kern="0" dirty="0">
              <a:solidFill>
                <a:sysClr val="windowText" lastClr="000000">
                  <a:lumMod val="85000"/>
                  <a:lumOff val="15000"/>
                </a:sys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23" y="3277923"/>
            <a:ext cx="2344945" cy="3099704"/>
          </a:xfrm>
          <a:prstGeom prst="rect">
            <a:avLst/>
          </a:prstGeom>
        </p:spPr>
      </p:pic>
      <p:sp>
        <p:nvSpPr>
          <p:cNvPr id="20" name="Freeform 46"/>
          <p:cNvSpPr>
            <a:spLocks noEditPoints="1"/>
          </p:cNvSpPr>
          <p:nvPr/>
        </p:nvSpPr>
        <p:spPr bwMode="auto">
          <a:xfrm>
            <a:off x="5666804" y="5661249"/>
            <a:ext cx="882650" cy="766763"/>
          </a:xfrm>
          <a:custGeom>
            <a:avLst/>
            <a:gdLst>
              <a:gd name="T0" fmla="*/ 72 w 235"/>
              <a:gd name="T1" fmla="*/ 11 h 204"/>
              <a:gd name="T2" fmla="*/ 99 w 235"/>
              <a:gd name="T3" fmla="*/ 163 h 204"/>
              <a:gd name="T4" fmla="*/ 48 w 235"/>
              <a:gd name="T5" fmla="*/ 163 h 204"/>
              <a:gd name="T6" fmla="*/ 48 w 235"/>
              <a:gd name="T7" fmla="*/ 0 h 204"/>
              <a:gd name="T8" fmla="*/ 0 w 235"/>
              <a:gd name="T9" fmla="*/ 152 h 204"/>
              <a:gd name="T10" fmla="*/ 65 w 235"/>
              <a:gd name="T11" fmla="*/ 204 h 204"/>
              <a:gd name="T12" fmla="*/ 235 w 235"/>
              <a:gd name="T13" fmla="*/ 152 h 204"/>
              <a:gd name="T14" fmla="*/ 138 w 235"/>
              <a:gd name="T15" fmla="*/ 143 h 204"/>
              <a:gd name="T16" fmla="*/ 120 w 235"/>
              <a:gd name="T17" fmla="*/ 143 h 204"/>
              <a:gd name="T18" fmla="*/ 135 w 235"/>
              <a:gd name="T19" fmla="*/ 128 h 204"/>
              <a:gd name="T20" fmla="*/ 138 w 235"/>
              <a:gd name="T21" fmla="*/ 118 h 204"/>
              <a:gd name="T22" fmla="*/ 120 w 235"/>
              <a:gd name="T23" fmla="*/ 118 h 204"/>
              <a:gd name="T24" fmla="*/ 135 w 235"/>
              <a:gd name="T25" fmla="*/ 104 h 204"/>
              <a:gd name="T26" fmla="*/ 138 w 235"/>
              <a:gd name="T27" fmla="*/ 94 h 204"/>
              <a:gd name="T28" fmla="*/ 120 w 235"/>
              <a:gd name="T29" fmla="*/ 94 h 204"/>
              <a:gd name="T30" fmla="*/ 135 w 235"/>
              <a:gd name="T31" fmla="*/ 79 h 204"/>
              <a:gd name="T32" fmla="*/ 138 w 235"/>
              <a:gd name="T33" fmla="*/ 69 h 204"/>
              <a:gd name="T34" fmla="*/ 120 w 235"/>
              <a:gd name="T35" fmla="*/ 69 h 204"/>
              <a:gd name="T36" fmla="*/ 135 w 235"/>
              <a:gd name="T37" fmla="*/ 55 h 204"/>
              <a:gd name="T38" fmla="*/ 162 w 235"/>
              <a:gd name="T39" fmla="*/ 143 h 204"/>
              <a:gd name="T40" fmla="*/ 144 w 235"/>
              <a:gd name="T41" fmla="*/ 143 h 204"/>
              <a:gd name="T42" fmla="*/ 159 w 235"/>
              <a:gd name="T43" fmla="*/ 128 h 204"/>
              <a:gd name="T44" fmla="*/ 162 w 235"/>
              <a:gd name="T45" fmla="*/ 118 h 204"/>
              <a:gd name="T46" fmla="*/ 144 w 235"/>
              <a:gd name="T47" fmla="*/ 118 h 204"/>
              <a:gd name="T48" fmla="*/ 159 w 235"/>
              <a:gd name="T49" fmla="*/ 104 h 204"/>
              <a:gd name="T50" fmla="*/ 162 w 235"/>
              <a:gd name="T51" fmla="*/ 94 h 204"/>
              <a:gd name="T52" fmla="*/ 144 w 235"/>
              <a:gd name="T53" fmla="*/ 94 h 204"/>
              <a:gd name="T54" fmla="*/ 159 w 235"/>
              <a:gd name="T55" fmla="*/ 79 h 204"/>
              <a:gd name="T56" fmla="*/ 162 w 235"/>
              <a:gd name="T57" fmla="*/ 69 h 204"/>
              <a:gd name="T58" fmla="*/ 144 w 235"/>
              <a:gd name="T59" fmla="*/ 69 h 204"/>
              <a:gd name="T60" fmla="*/ 159 w 235"/>
              <a:gd name="T61" fmla="*/ 55 h 204"/>
              <a:gd name="T62" fmla="*/ 186 w 235"/>
              <a:gd name="T63" fmla="*/ 143 h 204"/>
              <a:gd name="T64" fmla="*/ 168 w 235"/>
              <a:gd name="T65" fmla="*/ 143 h 204"/>
              <a:gd name="T66" fmla="*/ 183 w 235"/>
              <a:gd name="T67" fmla="*/ 128 h 204"/>
              <a:gd name="T68" fmla="*/ 186 w 235"/>
              <a:gd name="T69" fmla="*/ 118 h 204"/>
              <a:gd name="T70" fmla="*/ 168 w 235"/>
              <a:gd name="T71" fmla="*/ 118 h 204"/>
              <a:gd name="T72" fmla="*/ 183 w 235"/>
              <a:gd name="T73" fmla="*/ 104 h 204"/>
              <a:gd name="T74" fmla="*/ 186 w 235"/>
              <a:gd name="T75" fmla="*/ 94 h 204"/>
              <a:gd name="T76" fmla="*/ 168 w 235"/>
              <a:gd name="T77" fmla="*/ 94 h 204"/>
              <a:gd name="T78" fmla="*/ 183 w 235"/>
              <a:gd name="T79" fmla="*/ 79 h 204"/>
              <a:gd name="T80" fmla="*/ 186 w 235"/>
              <a:gd name="T81" fmla="*/ 69 h 204"/>
              <a:gd name="T82" fmla="*/ 168 w 235"/>
              <a:gd name="T83" fmla="*/ 69 h 204"/>
              <a:gd name="T84" fmla="*/ 183 w 235"/>
              <a:gd name="T85" fmla="*/ 55 h 204"/>
              <a:gd name="T86" fmla="*/ 214 w 235"/>
              <a:gd name="T87" fmla="*/ 39 h 204"/>
              <a:gd name="T88" fmla="*/ 92 w 235"/>
              <a:gd name="T89" fmla="*/ 39 h 204"/>
              <a:gd name="T90" fmla="*/ 208 w 235"/>
              <a:gd name="T91" fmla="*/ 12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35" h="204">
                <a:moveTo>
                  <a:pt x="223" y="0"/>
                </a:moveTo>
                <a:cubicBezTo>
                  <a:pt x="83" y="0"/>
                  <a:pt x="83" y="0"/>
                  <a:pt x="83" y="0"/>
                </a:cubicBezTo>
                <a:cubicBezTo>
                  <a:pt x="77" y="0"/>
                  <a:pt x="72" y="5"/>
                  <a:pt x="72" y="11"/>
                </a:cubicBezTo>
                <a:cubicBezTo>
                  <a:pt x="72" y="152"/>
                  <a:pt x="72" y="152"/>
                  <a:pt x="72" y="152"/>
                </a:cubicBezTo>
                <a:cubicBezTo>
                  <a:pt x="72" y="158"/>
                  <a:pt x="77" y="163"/>
                  <a:pt x="83" y="163"/>
                </a:cubicBezTo>
                <a:cubicBezTo>
                  <a:pt x="99" y="163"/>
                  <a:pt x="99" y="163"/>
                  <a:pt x="99" y="163"/>
                </a:cubicBezTo>
                <a:cubicBezTo>
                  <a:pt x="97" y="180"/>
                  <a:pt x="83" y="192"/>
                  <a:pt x="65" y="192"/>
                </a:cubicBezTo>
                <a:cubicBezTo>
                  <a:pt x="48" y="192"/>
                  <a:pt x="34" y="180"/>
                  <a:pt x="32" y="163"/>
                </a:cubicBezTo>
                <a:cubicBezTo>
                  <a:pt x="48" y="163"/>
                  <a:pt x="48" y="163"/>
                  <a:pt x="48" y="163"/>
                </a:cubicBezTo>
                <a:cubicBezTo>
                  <a:pt x="55" y="163"/>
                  <a:pt x="60" y="158"/>
                  <a:pt x="60" y="152"/>
                </a:cubicBezTo>
                <a:cubicBezTo>
                  <a:pt x="60" y="11"/>
                  <a:pt x="60" y="11"/>
                  <a:pt x="60" y="11"/>
                </a:cubicBezTo>
                <a:cubicBezTo>
                  <a:pt x="60" y="5"/>
                  <a:pt x="55" y="0"/>
                  <a:pt x="48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5" y="0"/>
                  <a:pt x="0" y="5"/>
                  <a:pt x="0" y="11"/>
                </a:cubicBezTo>
                <a:cubicBezTo>
                  <a:pt x="0" y="152"/>
                  <a:pt x="0" y="152"/>
                  <a:pt x="0" y="152"/>
                </a:cubicBezTo>
                <a:cubicBezTo>
                  <a:pt x="0" y="158"/>
                  <a:pt x="5" y="163"/>
                  <a:pt x="11" y="163"/>
                </a:cubicBezTo>
                <a:cubicBezTo>
                  <a:pt x="20" y="163"/>
                  <a:pt x="20" y="163"/>
                  <a:pt x="20" y="163"/>
                </a:cubicBezTo>
                <a:cubicBezTo>
                  <a:pt x="22" y="186"/>
                  <a:pt x="42" y="204"/>
                  <a:pt x="65" y="204"/>
                </a:cubicBezTo>
                <a:cubicBezTo>
                  <a:pt x="89" y="204"/>
                  <a:pt x="109" y="186"/>
                  <a:pt x="111" y="163"/>
                </a:cubicBezTo>
                <a:cubicBezTo>
                  <a:pt x="223" y="163"/>
                  <a:pt x="223" y="163"/>
                  <a:pt x="223" y="163"/>
                </a:cubicBezTo>
                <a:cubicBezTo>
                  <a:pt x="230" y="163"/>
                  <a:pt x="235" y="158"/>
                  <a:pt x="235" y="152"/>
                </a:cubicBezTo>
                <a:cubicBezTo>
                  <a:pt x="235" y="11"/>
                  <a:pt x="235" y="11"/>
                  <a:pt x="235" y="11"/>
                </a:cubicBezTo>
                <a:cubicBezTo>
                  <a:pt x="235" y="5"/>
                  <a:pt x="230" y="0"/>
                  <a:pt x="223" y="0"/>
                </a:cubicBezTo>
                <a:close/>
                <a:moveTo>
                  <a:pt x="138" y="143"/>
                </a:moveTo>
                <a:cubicBezTo>
                  <a:pt x="138" y="144"/>
                  <a:pt x="136" y="146"/>
                  <a:pt x="135" y="146"/>
                </a:cubicBezTo>
                <a:cubicBezTo>
                  <a:pt x="123" y="146"/>
                  <a:pt x="123" y="146"/>
                  <a:pt x="123" y="146"/>
                </a:cubicBezTo>
                <a:cubicBezTo>
                  <a:pt x="121" y="146"/>
                  <a:pt x="120" y="144"/>
                  <a:pt x="120" y="143"/>
                </a:cubicBezTo>
                <a:cubicBezTo>
                  <a:pt x="120" y="131"/>
                  <a:pt x="120" y="131"/>
                  <a:pt x="120" y="131"/>
                </a:cubicBezTo>
                <a:cubicBezTo>
                  <a:pt x="120" y="129"/>
                  <a:pt x="121" y="128"/>
                  <a:pt x="123" y="128"/>
                </a:cubicBezTo>
                <a:cubicBezTo>
                  <a:pt x="135" y="128"/>
                  <a:pt x="135" y="128"/>
                  <a:pt x="135" y="128"/>
                </a:cubicBezTo>
                <a:cubicBezTo>
                  <a:pt x="136" y="128"/>
                  <a:pt x="138" y="129"/>
                  <a:pt x="138" y="131"/>
                </a:cubicBezTo>
                <a:lnTo>
                  <a:pt x="138" y="143"/>
                </a:lnTo>
                <a:close/>
                <a:moveTo>
                  <a:pt x="138" y="118"/>
                </a:moveTo>
                <a:cubicBezTo>
                  <a:pt x="138" y="120"/>
                  <a:pt x="136" y="121"/>
                  <a:pt x="135" y="121"/>
                </a:cubicBezTo>
                <a:cubicBezTo>
                  <a:pt x="123" y="121"/>
                  <a:pt x="123" y="121"/>
                  <a:pt x="123" y="121"/>
                </a:cubicBezTo>
                <a:cubicBezTo>
                  <a:pt x="121" y="121"/>
                  <a:pt x="120" y="120"/>
                  <a:pt x="120" y="118"/>
                </a:cubicBezTo>
                <a:cubicBezTo>
                  <a:pt x="120" y="107"/>
                  <a:pt x="120" y="107"/>
                  <a:pt x="120" y="107"/>
                </a:cubicBezTo>
                <a:cubicBezTo>
                  <a:pt x="120" y="105"/>
                  <a:pt x="121" y="104"/>
                  <a:pt x="123" y="104"/>
                </a:cubicBezTo>
                <a:cubicBezTo>
                  <a:pt x="135" y="104"/>
                  <a:pt x="135" y="104"/>
                  <a:pt x="135" y="104"/>
                </a:cubicBezTo>
                <a:cubicBezTo>
                  <a:pt x="136" y="104"/>
                  <a:pt x="138" y="105"/>
                  <a:pt x="138" y="107"/>
                </a:cubicBezTo>
                <a:lnTo>
                  <a:pt x="138" y="118"/>
                </a:lnTo>
                <a:close/>
                <a:moveTo>
                  <a:pt x="138" y="94"/>
                </a:moveTo>
                <a:cubicBezTo>
                  <a:pt x="138" y="96"/>
                  <a:pt x="136" y="97"/>
                  <a:pt x="135" y="97"/>
                </a:cubicBezTo>
                <a:cubicBezTo>
                  <a:pt x="123" y="97"/>
                  <a:pt x="123" y="97"/>
                  <a:pt x="123" y="97"/>
                </a:cubicBezTo>
                <a:cubicBezTo>
                  <a:pt x="121" y="97"/>
                  <a:pt x="120" y="96"/>
                  <a:pt x="120" y="94"/>
                </a:cubicBezTo>
                <a:cubicBezTo>
                  <a:pt x="120" y="82"/>
                  <a:pt x="120" y="82"/>
                  <a:pt x="120" y="82"/>
                </a:cubicBezTo>
                <a:cubicBezTo>
                  <a:pt x="120" y="80"/>
                  <a:pt x="121" y="79"/>
                  <a:pt x="123" y="79"/>
                </a:cubicBezTo>
                <a:cubicBezTo>
                  <a:pt x="135" y="79"/>
                  <a:pt x="135" y="79"/>
                  <a:pt x="135" y="79"/>
                </a:cubicBezTo>
                <a:cubicBezTo>
                  <a:pt x="136" y="79"/>
                  <a:pt x="138" y="80"/>
                  <a:pt x="138" y="82"/>
                </a:cubicBezTo>
                <a:lnTo>
                  <a:pt x="138" y="94"/>
                </a:lnTo>
                <a:close/>
                <a:moveTo>
                  <a:pt x="138" y="69"/>
                </a:moveTo>
                <a:cubicBezTo>
                  <a:pt x="138" y="71"/>
                  <a:pt x="136" y="72"/>
                  <a:pt x="135" y="72"/>
                </a:cubicBezTo>
                <a:cubicBezTo>
                  <a:pt x="123" y="72"/>
                  <a:pt x="123" y="72"/>
                  <a:pt x="123" y="72"/>
                </a:cubicBezTo>
                <a:cubicBezTo>
                  <a:pt x="121" y="72"/>
                  <a:pt x="120" y="71"/>
                  <a:pt x="120" y="69"/>
                </a:cubicBezTo>
                <a:cubicBezTo>
                  <a:pt x="120" y="58"/>
                  <a:pt x="120" y="58"/>
                  <a:pt x="120" y="58"/>
                </a:cubicBezTo>
                <a:cubicBezTo>
                  <a:pt x="120" y="56"/>
                  <a:pt x="121" y="55"/>
                  <a:pt x="123" y="55"/>
                </a:cubicBezTo>
                <a:cubicBezTo>
                  <a:pt x="135" y="55"/>
                  <a:pt x="135" y="55"/>
                  <a:pt x="135" y="55"/>
                </a:cubicBezTo>
                <a:cubicBezTo>
                  <a:pt x="136" y="55"/>
                  <a:pt x="138" y="56"/>
                  <a:pt x="138" y="58"/>
                </a:cubicBezTo>
                <a:lnTo>
                  <a:pt x="138" y="69"/>
                </a:lnTo>
                <a:close/>
                <a:moveTo>
                  <a:pt x="162" y="143"/>
                </a:moveTo>
                <a:cubicBezTo>
                  <a:pt x="162" y="144"/>
                  <a:pt x="161" y="146"/>
                  <a:pt x="159" y="146"/>
                </a:cubicBezTo>
                <a:cubicBezTo>
                  <a:pt x="147" y="146"/>
                  <a:pt x="147" y="146"/>
                  <a:pt x="147" y="146"/>
                </a:cubicBezTo>
                <a:cubicBezTo>
                  <a:pt x="146" y="146"/>
                  <a:pt x="144" y="144"/>
                  <a:pt x="144" y="143"/>
                </a:cubicBezTo>
                <a:cubicBezTo>
                  <a:pt x="144" y="131"/>
                  <a:pt x="144" y="131"/>
                  <a:pt x="144" y="131"/>
                </a:cubicBezTo>
                <a:cubicBezTo>
                  <a:pt x="144" y="129"/>
                  <a:pt x="146" y="128"/>
                  <a:pt x="147" y="128"/>
                </a:cubicBezTo>
                <a:cubicBezTo>
                  <a:pt x="159" y="128"/>
                  <a:pt x="159" y="128"/>
                  <a:pt x="159" y="128"/>
                </a:cubicBezTo>
                <a:cubicBezTo>
                  <a:pt x="161" y="128"/>
                  <a:pt x="162" y="129"/>
                  <a:pt x="162" y="131"/>
                </a:cubicBezTo>
                <a:lnTo>
                  <a:pt x="162" y="143"/>
                </a:lnTo>
                <a:close/>
                <a:moveTo>
                  <a:pt x="162" y="118"/>
                </a:moveTo>
                <a:cubicBezTo>
                  <a:pt x="162" y="120"/>
                  <a:pt x="161" y="121"/>
                  <a:pt x="159" y="121"/>
                </a:cubicBezTo>
                <a:cubicBezTo>
                  <a:pt x="147" y="121"/>
                  <a:pt x="147" y="121"/>
                  <a:pt x="147" y="121"/>
                </a:cubicBezTo>
                <a:cubicBezTo>
                  <a:pt x="146" y="121"/>
                  <a:pt x="144" y="120"/>
                  <a:pt x="144" y="118"/>
                </a:cubicBezTo>
                <a:cubicBezTo>
                  <a:pt x="144" y="107"/>
                  <a:pt x="144" y="107"/>
                  <a:pt x="144" y="107"/>
                </a:cubicBezTo>
                <a:cubicBezTo>
                  <a:pt x="144" y="105"/>
                  <a:pt x="146" y="104"/>
                  <a:pt x="147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61" y="104"/>
                  <a:pt x="162" y="105"/>
                  <a:pt x="162" y="107"/>
                </a:cubicBezTo>
                <a:lnTo>
                  <a:pt x="162" y="118"/>
                </a:lnTo>
                <a:close/>
                <a:moveTo>
                  <a:pt x="162" y="94"/>
                </a:moveTo>
                <a:cubicBezTo>
                  <a:pt x="162" y="96"/>
                  <a:pt x="161" y="97"/>
                  <a:pt x="159" y="97"/>
                </a:cubicBezTo>
                <a:cubicBezTo>
                  <a:pt x="147" y="97"/>
                  <a:pt x="147" y="97"/>
                  <a:pt x="147" y="97"/>
                </a:cubicBezTo>
                <a:cubicBezTo>
                  <a:pt x="146" y="97"/>
                  <a:pt x="144" y="96"/>
                  <a:pt x="144" y="94"/>
                </a:cubicBezTo>
                <a:cubicBezTo>
                  <a:pt x="144" y="82"/>
                  <a:pt x="144" y="82"/>
                  <a:pt x="144" y="82"/>
                </a:cubicBezTo>
                <a:cubicBezTo>
                  <a:pt x="144" y="80"/>
                  <a:pt x="146" y="79"/>
                  <a:pt x="147" y="79"/>
                </a:cubicBezTo>
                <a:cubicBezTo>
                  <a:pt x="159" y="79"/>
                  <a:pt x="159" y="79"/>
                  <a:pt x="159" y="79"/>
                </a:cubicBezTo>
                <a:cubicBezTo>
                  <a:pt x="161" y="79"/>
                  <a:pt x="162" y="80"/>
                  <a:pt x="162" y="82"/>
                </a:cubicBezTo>
                <a:lnTo>
                  <a:pt x="162" y="94"/>
                </a:lnTo>
                <a:close/>
                <a:moveTo>
                  <a:pt x="162" y="69"/>
                </a:moveTo>
                <a:cubicBezTo>
                  <a:pt x="162" y="71"/>
                  <a:pt x="161" y="72"/>
                  <a:pt x="159" y="72"/>
                </a:cubicBezTo>
                <a:cubicBezTo>
                  <a:pt x="147" y="72"/>
                  <a:pt x="147" y="72"/>
                  <a:pt x="147" y="72"/>
                </a:cubicBezTo>
                <a:cubicBezTo>
                  <a:pt x="146" y="72"/>
                  <a:pt x="144" y="71"/>
                  <a:pt x="144" y="69"/>
                </a:cubicBezTo>
                <a:cubicBezTo>
                  <a:pt x="144" y="58"/>
                  <a:pt x="144" y="58"/>
                  <a:pt x="144" y="58"/>
                </a:cubicBezTo>
                <a:cubicBezTo>
                  <a:pt x="144" y="56"/>
                  <a:pt x="146" y="55"/>
                  <a:pt x="147" y="55"/>
                </a:cubicBezTo>
                <a:cubicBezTo>
                  <a:pt x="159" y="55"/>
                  <a:pt x="159" y="55"/>
                  <a:pt x="159" y="55"/>
                </a:cubicBezTo>
                <a:cubicBezTo>
                  <a:pt x="161" y="55"/>
                  <a:pt x="162" y="56"/>
                  <a:pt x="162" y="58"/>
                </a:cubicBezTo>
                <a:lnTo>
                  <a:pt x="162" y="69"/>
                </a:lnTo>
                <a:close/>
                <a:moveTo>
                  <a:pt x="186" y="143"/>
                </a:moveTo>
                <a:cubicBezTo>
                  <a:pt x="186" y="144"/>
                  <a:pt x="185" y="146"/>
                  <a:pt x="183" y="146"/>
                </a:cubicBezTo>
                <a:cubicBezTo>
                  <a:pt x="171" y="146"/>
                  <a:pt x="171" y="146"/>
                  <a:pt x="171" y="146"/>
                </a:cubicBezTo>
                <a:cubicBezTo>
                  <a:pt x="170" y="146"/>
                  <a:pt x="168" y="144"/>
                  <a:pt x="168" y="143"/>
                </a:cubicBezTo>
                <a:cubicBezTo>
                  <a:pt x="168" y="131"/>
                  <a:pt x="168" y="131"/>
                  <a:pt x="168" y="131"/>
                </a:cubicBezTo>
                <a:cubicBezTo>
                  <a:pt x="168" y="129"/>
                  <a:pt x="170" y="128"/>
                  <a:pt x="171" y="128"/>
                </a:cubicBezTo>
                <a:cubicBezTo>
                  <a:pt x="183" y="128"/>
                  <a:pt x="183" y="128"/>
                  <a:pt x="183" y="128"/>
                </a:cubicBezTo>
                <a:cubicBezTo>
                  <a:pt x="185" y="128"/>
                  <a:pt x="186" y="129"/>
                  <a:pt x="186" y="131"/>
                </a:cubicBezTo>
                <a:lnTo>
                  <a:pt x="186" y="143"/>
                </a:lnTo>
                <a:close/>
                <a:moveTo>
                  <a:pt x="186" y="118"/>
                </a:moveTo>
                <a:cubicBezTo>
                  <a:pt x="186" y="120"/>
                  <a:pt x="185" y="121"/>
                  <a:pt x="183" y="121"/>
                </a:cubicBezTo>
                <a:cubicBezTo>
                  <a:pt x="171" y="121"/>
                  <a:pt x="171" y="121"/>
                  <a:pt x="171" y="121"/>
                </a:cubicBezTo>
                <a:cubicBezTo>
                  <a:pt x="170" y="121"/>
                  <a:pt x="168" y="120"/>
                  <a:pt x="168" y="118"/>
                </a:cubicBezTo>
                <a:cubicBezTo>
                  <a:pt x="168" y="107"/>
                  <a:pt x="168" y="107"/>
                  <a:pt x="168" y="107"/>
                </a:cubicBezTo>
                <a:cubicBezTo>
                  <a:pt x="168" y="105"/>
                  <a:pt x="170" y="104"/>
                  <a:pt x="171" y="104"/>
                </a:cubicBezTo>
                <a:cubicBezTo>
                  <a:pt x="183" y="104"/>
                  <a:pt x="183" y="104"/>
                  <a:pt x="183" y="104"/>
                </a:cubicBezTo>
                <a:cubicBezTo>
                  <a:pt x="185" y="104"/>
                  <a:pt x="186" y="105"/>
                  <a:pt x="186" y="107"/>
                </a:cubicBezTo>
                <a:lnTo>
                  <a:pt x="186" y="118"/>
                </a:lnTo>
                <a:close/>
                <a:moveTo>
                  <a:pt x="186" y="94"/>
                </a:moveTo>
                <a:cubicBezTo>
                  <a:pt x="186" y="96"/>
                  <a:pt x="185" y="97"/>
                  <a:pt x="183" y="97"/>
                </a:cubicBezTo>
                <a:cubicBezTo>
                  <a:pt x="171" y="97"/>
                  <a:pt x="171" y="97"/>
                  <a:pt x="171" y="97"/>
                </a:cubicBezTo>
                <a:cubicBezTo>
                  <a:pt x="170" y="97"/>
                  <a:pt x="168" y="96"/>
                  <a:pt x="168" y="94"/>
                </a:cubicBezTo>
                <a:cubicBezTo>
                  <a:pt x="168" y="82"/>
                  <a:pt x="168" y="82"/>
                  <a:pt x="168" y="82"/>
                </a:cubicBezTo>
                <a:cubicBezTo>
                  <a:pt x="168" y="80"/>
                  <a:pt x="170" y="79"/>
                  <a:pt x="171" y="79"/>
                </a:cubicBezTo>
                <a:cubicBezTo>
                  <a:pt x="183" y="79"/>
                  <a:pt x="183" y="79"/>
                  <a:pt x="183" y="79"/>
                </a:cubicBezTo>
                <a:cubicBezTo>
                  <a:pt x="185" y="79"/>
                  <a:pt x="186" y="80"/>
                  <a:pt x="186" y="82"/>
                </a:cubicBezTo>
                <a:lnTo>
                  <a:pt x="186" y="94"/>
                </a:lnTo>
                <a:close/>
                <a:moveTo>
                  <a:pt x="186" y="69"/>
                </a:moveTo>
                <a:cubicBezTo>
                  <a:pt x="186" y="71"/>
                  <a:pt x="185" y="72"/>
                  <a:pt x="183" y="72"/>
                </a:cubicBezTo>
                <a:cubicBezTo>
                  <a:pt x="171" y="72"/>
                  <a:pt x="171" y="72"/>
                  <a:pt x="171" y="72"/>
                </a:cubicBezTo>
                <a:cubicBezTo>
                  <a:pt x="170" y="72"/>
                  <a:pt x="168" y="71"/>
                  <a:pt x="168" y="69"/>
                </a:cubicBezTo>
                <a:cubicBezTo>
                  <a:pt x="168" y="58"/>
                  <a:pt x="168" y="58"/>
                  <a:pt x="168" y="58"/>
                </a:cubicBezTo>
                <a:cubicBezTo>
                  <a:pt x="168" y="56"/>
                  <a:pt x="170" y="55"/>
                  <a:pt x="171" y="55"/>
                </a:cubicBezTo>
                <a:cubicBezTo>
                  <a:pt x="183" y="55"/>
                  <a:pt x="183" y="55"/>
                  <a:pt x="183" y="55"/>
                </a:cubicBezTo>
                <a:cubicBezTo>
                  <a:pt x="185" y="55"/>
                  <a:pt x="186" y="56"/>
                  <a:pt x="186" y="58"/>
                </a:cubicBezTo>
                <a:lnTo>
                  <a:pt x="186" y="69"/>
                </a:lnTo>
                <a:close/>
                <a:moveTo>
                  <a:pt x="214" y="39"/>
                </a:moveTo>
                <a:cubicBezTo>
                  <a:pt x="214" y="42"/>
                  <a:pt x="211" y="44"/>
                  <a:pt x="208" y="44"/>
                </a:cubicBezTo>
                <a:cubicBezTo>
                  <a:pt x="98" y="44"/>
                  <a:pt x="98" y="44"/>
                  <a:pt x="98" y="44"/>
                </a:cubicBezTo>
                <a:cubicBezTo>
                  <a:pt x="95" y="44"/>
                  <a:pt x="92" y="42"/>
                  <a:pt x="92" y="39"/>
                </a:cubicBezTo>
                <a:cubicBezTo>
                  <a:pt x="92" y="18"/>
                  <a:pt x="92" y="18"/>
                  <a:pt x="92" y="18"/>
                </a:cubicBezTo>
                <a:cubicBezTo>
                  <a:pt x="92" y="15"/>
                  <a:pt x="95" y="12"/>
                  <a:pt x="98" y="12"/>
                </a:cubicBezTo>
                <a:cubicBezTo>
                  <a:pt x="208" y="12"/>
                  <a:pt x="208" y="12"/>
                  <a:pt x="208" y="12"/>
                </a:cubicBezTo>
                <a:cubicBezTo>
                  <a:pt x="211" y="12"/>
                  <a:pt x="214" y="15"/>
                  <a:pt x="214" y="18"/>
                </a:cubicBezTo>
                <a:lnTo>
                  <a:pt x="214" y="3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126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2" grpId="0"/>
      <p:bldP spid="3" grpId="0" animBg="1"/>
      <p:bldP spid="4" grpId="0" animBg="1"/>
      <p:bldP spid="8" grpId="0"/>
      <p:bldP spid="9" grpId="0"/>
      <p:bldP spid="12" grpId="0"/>
      <p:bldP spid="13" grpId="0"/>
      <p:bldP spid="15" grpId="0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4"/>
          <p:cNvSpPr txBox="1">
            <a:spLocks noChangeArrowheads="1"/>
          </p:cNvSpPr>
          <p:nvPr/>
        </p:nvSpPr>
        <p:spPr bwMode="auto">
          <a:xfrm>
            <a:off x="2207568" y="577483"/>
            <a:ext cx="25202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CN" altLang="en-US" sz="2000" b="1" kern="0" dirty="0">
                <a:latin typeface="微软雅黑" pitchFamily="34" charset="-122"/>
                <a:ea typeface="微软雅黑" pitchFamily="34" charset="-122"/>
              </a:rPr>
              <a:t>二、交备案表</a:t>
            </a:r>
          </a:p>
        </p:txBody>
      </p:sp>
      <p:sp>
        <p:nvSpPr>
          <p:cNvPr id="3" name="矩形 2"/>
          <p:cNvSpPr/>
          <p:nvPr/>
        </p:nvSpPr>
        <p:spPr>
          <a:xfrm>
            <a:off x="1775520" y="469772"/>
            <a:ext cx="372660" cy="44719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959128" y="709549"/>
            <a:ext cx="248440" cy="29812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4555759" y="1126166"/>
            <a:ext cx="2810645" cy="2915011"/>
            <a:chOff x="3152953" y="1452622"/>
            <a:chExt cx="2574227" cy="2574070"/>
          </a:xfrm>
          <a:solidFill>
            <a:srgbClr val="0070C0"/>
          </a:solidFill>
        </p:grpSpPr>
        <p:sp>
          <p:nvSpPr>
            <p:cNvPr id="6" name="箭头1"/>
            <p:cNvSpPr>
              <a:spLocks noChangeAspect="1"/>
            </p:cNvSpPr>
            <p:nvPr/>
          </p:nvSpPr>
          <p:spPr bwMode="auto">
            <a:xfrm>
              <a:off x="4461068" y="1452622"/>
              <a:ext cx="1266112" cy="1458040"/>
            </a:xfrm>
            <a:custGeom>
              <a:avLst/>
              <a:gdLst>
                <a:gd name="T0" fmla="*/ 35 w 1260"/>
                <a:gd name="T1" fmla="*/ 1 h 1451"/>
                <a:gd name="T2" fmla="*/ 100 w 1260"/>
                <a:gd name="T3" fmla="*/ 6 h 1451"/>
                <a:gd name="T4" fmla="*/ 162 w 1260"/>
                <a:gd name="T5" fmla="*/ 13 h 1451"/>
                <a:gd name="T6" fmla="*/ 225 w 1260"/>
                <a:gd name="T7" fmla="*/ 23 h 1451"/>
                <a:gd name="T8" fmla="*/ 285 w 1260"/>
                <a:gd name="T9" fmla="*/ 37 h 1451"/>
                <a:gd name="T10" fmla="*/ 345 w 1260"/>
                <a:gd name="T11" fmla="*/ 53 h 1451"/>
                <a:gd name="T12" fmla="*/ 404 w 1260"/>
                <a:gd name="T13" fmla="*/ 72 h 1451"/>
                <a:gd name="T14" fmla="*/ 461 w 1260"/>
                <a:gd name="T15" fmla="*/ 94 h 1451"/>
                <a:gd name="T16" fmla="*/ 517 w 1260"/>
                <a:gd name="T17" fmla="*/ 119 h 1451"/>
                <a:gd name="T18" fmla="*/ 572 w 1260"/>
                <a:gd name="T19" fmla="*/ 145 h 1451"/>
                <a:gd name="T20" fmla="*/ 625 w 1260"/>
                <a:gd name="T21" fmla="*/ 175 h 1451"/>
                <a:gd name="T22" fmla="*/ 676 w 1260"/>
                <a:gd name="T23" fmla="*/ 206 h 1451"/>
                <a:gd name="T24" fmla="*/ 726 w 1260"/>
                <a:gd name="T25" fmla="*/ 240 h 1451"/>
                <a:gd name="T26" fmla="*/ 774 w 1260"/>
                <a:gd name="T27" fmla="*/ 277 h 1451"/>
                <a:gd name="T28" fmla="*/ 820 w 1260"/>
                <a:gd name="T29" fmla="*/ 316 h 1451"/>
                <a:gd name="T30" fmla="*/ 866 w 1260"/>
                <a:gd name="T31" fmla="*/ 356 h 1451"/>
                <a:gd name="T32" fmla="*/ 908 w 1260"/>
                <a:gd name="T33" fmla="*/ 398 h 1451"/>
                <a:gd name="T34" fmla="*/ 948 w 1260"/>
                <a:gd name="T35" fmla="*/ 444 h 1451"/>
                <a:gd name="T36" fmla="*/ 986 w 1260"/>
                <a:gd name="T37" fmla="*/ 490 h 1451"/>
                <a:gd name="T38" fmla="*/ 1023 w 1260"/>
                <a:gd name="T39" fmla="*/ 538 h 1451"/>
                <a:gd name="T40" fmla="*/ 1057 w 1260"/>
                <a:gd name="T41" fmla="*/ 589 h 1451"/>
                <a:gd name="T42" fmla="*/ 1088 w 1260"/>
                <a:gd name="T43" fmla="*/ 640 h 1451"/>
                <a:gd name="T44" fmla="*/ 1117 w 1260"/>
                <a:gd name="T45" fmla="*/ 693 h 1451"/>
                <a:gd name="T46" fmla="*/ 1144 w 1260"/>
                <a:gd name="T47" fmla="*/ 748 h 1451"/>
                <a:gd name="T48" fmla="*/ 1168 w 1260"/>
                <a:gd name="T49" fmla="*/ 804 h 1451"/>
                <a:gd name="T50" fmla="*/ 1190 w 1260"/>
                <a:gd name="T51" fmla="*/ 861 h 1451"/>
                <a:gd name="T52" fmla="*/ 1209 w 1260"/>
                <a:gd name="T53" fmla="*/ 921 h 1451"/>
                <a:gd name="T54" fmla="*/ 1224 w 1260"/>
                <a:gd name="T55" fmla="*/ 980 h 1451"/>
                <a:gd name="T56" fmla="*/ 1237 w 1260"/>
                <a:gd name="T57" fmla="*/ 1042 h 1451"/>
                <a:gd name="T58" fmla="*/ 1248 w 1260"/>
                <a:gd name="T59" fmla="*/ 1104 h 1451"/>
                <a:gd name="T60" fmla="*/ 1255 w 1260"/>
                <a:gd name="T61" fmla="*/ 1166 h 1451"/>
                <a:gd name="T62" fmla="*/ 1259 w 1260"/>
                <a:gd name="T63" fmla="*/ 1231 h 1451"/>
                <a:gd name="T64" fmla="*/ 921 w 1260"/>
                <a:gd name="T65" fmla="*/ 1451 h 1451"/>
                <a:gd name="T66" fmla="*/ 622 w 1260"/>
                <a:gd name="T67" fmla="*/ 1231 h 1451"/>
                <a:gd name="T68" fmla="*/ 616 w 1260"/>
                <a:gd name="T69" fmla="*/ 1184 h 1451"/>
                <a:gd name="T70" fmla="*/ 608 w 1260"/>
                <a:gd name="T71" fmla="*/ 1139 h 1451"/>
                <a:gd name="T72" fmla="*/ 597 w 1260"/>
                <a:gd name="T73" fmla="*/ 1096 h 1451"/>
                <a:gd name="T74" fmla="*/ 588 w 1260"/>
                <a:gd name="T75" fmla="*/ 1067 h 1451"/>
                <a:gd name="T76" fmla="*/ 572 w 1260"/>
                <a:gd name="T77" fmla="*/ 1025 h 1451"/>
                <a:gd name="T78" fmla="*/ 559 w 1260"/>
                <a:gd name="T79" fmla="*/ 998 h 1451"/>
                <a:gd name="T80" fmla="*/ 539 w 1260"/>
                <a:gd name="T81" fmla="*/ 959 h 1451"/>
                <a:gd name="T82" fmla="*/ 523 w 1260"/>
                <a:gd name="T83" fmla="*/ 934 h 1451"/>
                <a:gd name="T84" fmla="*/ 498 w 1260"/>
                <a:gd name="T85" fmla="*/ 898 h 1451"/>
                <a:gd name="T86" fmla="*/ 480 w 1260"/>
                <a:gd name="T87" fmla="*/ 874 h 1451"/>
                <a:gd name="T88" fmla="*/ 461 w 1260"/>
                <a:gd name="T89" fmla="*/ 852 h 1451"/>
                <a:gd name="T90" fmla="*/ 431 w 1260"/>
                <a:gd name="T91" fmla="*/ 821 h 1451"/>
                <a:gd name="T92" fmla="*/ 399 w 1260"/>
                <a:gd name="T93" fmla="*/ 791 h 1451"/>
                <a:gd name="T94" fmla="*/ 375 w 1260"/>
                <a:gd name="T95" fmla="*/ 773 h 1451"/>
                <a:gd name="T96" fmla="*/ 352 w 1260"/>
                <a:gd name="T97" fmla="*/ 755 h 1451"/>
                <a:gd name="T98" fmla="*/ 328 w 1260"/>
                <a:gd name="T99" fmla="*/ 739 h 1451"/>
                <a:gd name="T100" fmla="*/ 290 w 1260"/>
                <a:gd name="T101" fmla="*/ 716 h 1451"/>
                <a:gd name="T102" fmla="*/ 264 w 1260"/>
                <a:gd name="T103" fmla="*/ 702 h 1451"/>
                <a:gd name="T104" fmla="*/ 223 w 1260"/>
                <a:gd name="T105" fmla="*/ 684 h 1451"/>
                <a:gd name="T106" fmla="*/ 181 w 1260"/>
                <a:gd name="T107" fmla="*/ 669 h 1451"/>
                <a:gd name="T108" fmla="*/ 137 w 1260"/>
                <a:gd name="T109" fmla="*/ 656 h 1451"/>
                <a:gd name="T110" fmla="*/ 108 w 1260"/>
                <a:gd name="T111" fmla="*/ 649 h 1451"/>
                <a:gd name="T112" fmla="*/ 63 w 1260"/>
                <a:gd name="T113" fmla="*/ 642 h 1451"/>
                <a:gd name="T114" fmla="*/ 31 w 1260"/>
                <a:gd name="T115" fmla="*/ 639 h 1451"/>
                <a:gd name="T116" fmla="*/ 0 w 1260"/>
                <a:gd name="T117" fmla="*/ 637 h 1451"/>
                <a:gd name="T118" fmla="*/ 3 w 1260"/>
                <a:gd name="T119" fmla="*/ 0 h 1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60" h="1451">
                  <a:moveTo>
                    <a:pt x="3" y="0"/>
                  </a:moveTo>
                  <a:lnTo>
                    <a:pt x="35" y="1"/>
                  </a:lnTo>
                  <a:lnTo>
                    <a:pt x="68" y="3"/>
                  </a:lnTo>
                  <a:lnTo>
                    <a:pt x="100" y="6"/>
                  </a:lnTo>
                  <a:lnTo>
                    <a:pt x="131" y="9"/>
                  </a:lnTo>
                  <a:lnTo>
                    <a:pt x="162" y="13"/>
                  </a:lnTo>
                  <a:lnTo>
                    <a:pt x="193" y="18"/>
                  </a:lnTo>
                  <a:lnTo>
                    <a:pt x="225" y="23"/>
                  </a:lnTo>
                  <a:lnTo>
                    <a:pt x="255" y="30"/>
                  </a:lnTo>
                  <a:lnTo>
                    <a:pt x="285" y="37"/>
                  </a:lnTo>
                  <a:lnTo>
                    <a:pt x="315" y="44"/>
                  </a:lnTo>
                  <a:lnTo>
                    <a:pt x="345" y="53"/>
                  </a:lnTo>
                  <a:lnTo>
                    <a:pt x="374" y="62"/>
                  </a:lnTo>
                  <a:lnTo>
                    <a:pt x="404" y="72"/>
                  </a:lnTo>
                  <a:lnTo>
                    <a:pt x="433" y="83"/>
                  </a:lnTo>
                  <a:lnTo>
                    <a:pt x="461" y="94"/>
                  </a:lnTo>
                  <a:lnTo>
                    <a:pt x="489" y="106"/>
                  </a:lnTo>
                  <a:lnTo>
                    <a:pt x="517" y="119"/>
                  </a:lnTo>
                  <a:lnTo>
                    <a:pt x="545" y="132"/>
                  </a:lnTo>
                  <a:lnTo>
                    <a:pt x="572" y="145"/>
                  </a:lnTo>
                  <a:lnTo>
                    <a:pt x="599" y="160"/>
                  </a:lnTo>
                  <a:lnTo>
                    <a:pt x="625" y="175"/>
                  </a:lnTo>
                  <a:lnTo>
                    <a:pt x="651" y="190"/>
                  </a:lnTo>
                  <a:lnTo>
                    <a:pt x="676" y="206"/>
                  </a:lnTo>
                  <a:lnTo>
                    <a:pt x="702" y="223"/>
                  </a:lnTo>
                  <a:lnTo>
                    <a:pt x="726" y="240"/>
                  </a:lnTo>
                  <a:lnTo>
                    <a:pt x="751" y="259"/>
                  </a:lnTo>
                  <a:lnTo>
                    <a:pt x="774" y="277"/>
                  </a:lnTo>
                  <a:lnTo>
                    <a:pt x="798" y="296"/>
                  </a:lnTo>
                  <a:lnTo>
                    <a:pt x="820" y="316"/>
                  </a:lnTo>
                  <a:lnTo>
                    <a:pt x="843" y="336"/>
                  </a:lnTo>
                  <a:lnTo>
                    <a:pt x="866" y="356"/>
                  </a:lnTo>
                  <a:lnTo>
                    <a:pt x="887" y="377"/>
                  </a:lnTo>
                  <a:lnTo>
                    <a:pt x="908" y="398"/>
                  </a:lnTo>
                  <a:lnTo>
                    <a:pt x="928" y="421"/>
                  </a:lnTo>
                  <a:lnTo>
                    <a:pt x="948" y="444"/>
                  </a:lnTo>
                  <a:lnTo>
                    <a:pt x="967" y="467"/>
                  </a:lnTo>
                  <a:lnTo>
                    <a:pt x="986" y="490"/>
                  </a:lnTo>
                  <a:lnTo>
                    <a:pt x="1004" y="514"/>
                  </a:lnTo>
                  <a:lnTo>
                    <a:pt x="1023" y="538"/>
                  </a:lnTo>
                  <a:lnTo>
                    <a:pt x="1040" y="564"/>
                  </a:lnTo>
                  <a:lnTo>
                    <a:pt x="1057" y="589"/>
                  </a:lnTo>
                  <a:lnTo>
                    <a:pt x="1073" y="614"/>
                  </a:lnTo>
                  <a:lnTo>
                    <a:pt x="1088" y="640"/>
                  </a:lnTo>
                  <a:lnTo>
                    <a:pt x="1103" y="666"/>
                  </a:lnTo>
                  <a:lnTo>
                    <a:pt x="1117" y="693"/>
                  </a:lnTo>
                  <a:lnTo>
                    <a:pt x="1131" y="720"/>
                  </a:lnTo>
                  <a:lnTo>
                    <a:pt x="1144" y="748"/>
                  </a:lnTo>
                  <a:lnTo>
                    <a:pt x="1156" y="776"/>
                  </a:lnTo>
                  <a:lnTo>
                    <a:pt x="1168" y="804"/>
                  </a:lnTo>
                  <a:lnTo>
                    <a:pt x="1180" y="833"/>
                  </a:lnTo>
                  <a:lnTo>
                    <a:pt x="1190" y="861"/>
                  </a:lnTo>
                  <a:lnTo>
                    <a:pt x="1200" y="891"/>
                  </a:lnTo>
                  <a:lnTo>
                    <a:pt x="1209" y="921"/>
                  </a:lnTo>
                  <a:lnTo>
                    <a:pt x="1217" y="950"/>
                  </a:lnTo>
                  <a:lnTo>
                    <a:pt x="1224" y="980"/>
                  </a:lnTo>
                  <a:lnTo>
                    <a:pt x="1231" y="1010"/>
                  </a:lnTo>
                  <a:lnTo>
                    <a:pt x="1237" y="1042"/>
                  </a:lnTo>
                  <a:lnTo>
                    <a:pt x="1243" y="1073"/>
                  </a:lnTo>
                  <a:lnTo>
                    <a:pt x="1248" y="1104"/>
                  </a:lnTo>
                  <a:lnTo>
                    <a:pt x="1252" y="1135"/>
                  </a:lnTo>
                  <a:lnTo>
                    <a:pt x="1255" y="1166"/>
                  </a:lnTo>
                  <a:lnTo>
                    <a:pt x="1257" y="1198"/>
                  </a:lnTo>
                  <a:lnTo>
                    <a:pt x="1259" y="1231"/>
                  </a:lnTo>
                  <a:lnTo>
                    <a:pt x="1260" y="1263"/>
                  </a:lnTo>
                  <a:lnTo>
                    <a:pt x="921" y="1451"/>
                  </a:lnTo>
                  <a:lnTo>
                    <a:pt x="622" y="1246"/>
                  </a:lnTo>
                  <a:lnTo>
                    <a:pt x="622" y="1231"/>
                  </a:lnTo>
                  <a:lnTo>
                    <a:pt x="620" y="1215"/>
                  </a:lnTo>
                  <a:lnTo>
                    <a:pt x="616" y="1184"/>
                  </a:lnTo>
                  <a:lnTo>
                    <a:pt x="611" y="1154"/>
                  </a:lnTo>
                  <a:lnTo>
                    <a:pt x="608" y="1139"/>
                  </a:lnTo>
                  <a:lnTo>
                    <a:pt x="605" y="1125"/>
                  </a:lnTo>
                  <a:lnTo>
                    <a:pt x="597" y="1096"/>
                  </a:lnTo>
                  <a:lnTo>
                    <a:pt x="593" y="1082"/>
                  </a:lnTo>
                  <a:lnTo>
                    <a:pt x="588" y="1067"/>
                  </a:lnTo>
                  <a:lnTo>
                    <a:pt x="577" y="1039"/>
                  </a:lnTo>
                  <a:lnTo>
                    <a:pt x="572" y="1025"/>
                  </a:lnTo>
                  <a:lnTo>
                    <a:pt x="566" y="1012"/>
                  </a:lnTo>
                  <a:lnTo>
                    <a:pt x="559" y="998"/>
                  </a:lnTo>
                  <a:lnTo>
                    <a:pt x="553" y="985"/>
                  </a:lnTo>
                  <a:lnTo>
                    <a:pt x="539" y="959"/>
                  </a:lnTo>
                  <a:lnTo>
                    <a:pt x="530" y="947"/>
                  </a:lnTo>
                  <a:lnTo>
                    <a:pt x="523" y="934"/>
                  </a:lnTo>
                  <a:lnTo>
                    <a:pt x="506" y="910"/>
                  </a:lnTo>
                  <a:lnTo>
                    <a:pt x="498" y="898"/>
                  </a:lnTo>
                  <a:lnTo>
                    <a:pt x="489" y="887"/>
                  </a:lnTo>
                  <a:lnTo>
                    <a:pt x="480" y="874"/>
                  </a:lnTo>
                  <a:lnTo>
                    <a:pt x="471" y="863"/>
                  </a:lnTo>
                  <a:lnTo>
                    <a:pt x="461" y="852"/>
                  </a:lnTo>
                  <a:lnTo>
                    <a:pt x="451" y="841"/>
                  </a:lnTo>
                  <a:lnTo>
                    <a:pt x="431" y="821"/>
                  </a:lnTo>
                  <a:lnTo>
                    <a:pt x="410" y="801"/>
                  </a:lnTo>
                  <a:lnTo>
                    <a:pt x="399" y="791"/>
                  </a:lnTo>
                  <a:lnTo>
                    <a:pt x="388" y="782"/>
                  </a:lnTo>
                  <a:lnTo>
                    <a:pt x="375" y="773"/>
                  </a:lnTo>
                  <a:lnTo>
                    <a:pt x="364" y="764"/>
                  </a:lnTo>
                  <a:lnTo>
                    <a:pt x="352" y="755"/>
                  </a:lnTo>
                  <a:lnTo>
                    <a:pt x="340" y="747"/>
                  </a:lnTo>
                  <a:lnTo>
                    <a:pt x="328" y="739"/>
                  </a:lnTo>
                  <a:lnTo>
                    <a:pt x="315" y="731"/>
                  </a:lnTo>
                  <a:lnTo>
                    <a:pt x="290" y="716"/>
                  </a:lnTo>
                  <a:lnTo>
                    <a:pt x="277" y="709"/>
                  </a:lnTo>
                  <a:lnTo>
                    <a:pt x="264" y="702"/>
                  </a:lnTo>
                  <a:lnTo>
                    <a:pt x="237" y="690"/>
                  </a:lnTo>
                  <a:lnTo>
                    <a:pt x="223" y="684"/>
                  </a:lnTo>
                  <a:lnTo>
                    <a:pt x="209" y="678"/>
                  </a:lnTo>
                  <a:lnTo>
                    <a:pt x="181" y="669"/>
                  </a:lnTo>
                  <a:lnTo>
                    <a:pt x="152" y="660"/>
                  </a:lnTo>
                  <a:lnTo>
                    <a:pt x="137" y="656"/>
                  </a:lnTo>
                  <a:lnTo>
                    <a:pt x="123" y="653"/>
                  </a:lnTo>
                  <a:lnTo>
                    <a:pt x="108" y="649"/>
                  </a:lnTo>
                  <a:lnTo>
                    <a:pt x="93" y="647"/>
                  </a:lnTo>
                  <a:lnTo>
                    <a:pt x="63" y="642"/>
                  </a:lnTo>
                  <a:lnTo>
                    <a:pt x="47" y="640"/>
                  </a:lnTo>
                  <a:lnTo>
                    <a:pt x="31" y="639"/>
                  </a:lnTo>
                  <a:lnTo>
                    <a:pt x="16" y="638"/>
                  </a:lnTo>
                  <a:lnTo>
                    <a:pt x="0" y="637"/>
                  </a:lnTo>
                  <a:lnTo>
                    <a:pt x="197" y="348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3202" rIns="0" bIns="43202" anchor="ctr"/>
            <a:lstStyle/>
            <a:p>
              <a:pPr algn="ctr">
                <a:lnSpc>
                  <a:spcPct val="120000"/>
                </a:lnSpc>
                <a:spcBef>
                  <a:spcPts val="464"/>
                </a:spcBef>
                <a:spcAft>
                  <a:spcPts val="464"/>
                </a:spcAft>
                <a:defRPr/>
              </a:pPr>
              <a:endPara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Impact" pitchFamily="34" charset="0"/>
              </a:endParaRPr>
            </a:p>
          </p:txBody>
        </p:sp>
        <p:sp>
          <p:nvSpPr>
            <p:cNvPr id="7" name="箭头4"/>
            <p:cNvSpPr>
              <a:spLocks noChangeAspect="1"/>
            </p:cNvSpPr>
            <p:nvPr/>
          </p:nvSpPr>
          <p:spPr bwMode="auto">
            <a:xfrm>
              <a:off x="3152953" y="1454123"/>
              <a:ext cx="1437127" cy="1330536"/>
            </a:xfrm>
            <a:custGeom>
              <a:avLst/>
              <a:gdLst>
                <a:gd name="T0" fmla="*/ 637 w 1431"/>
                <a:gd name="T1" fmla="*/ 1302 h 1325"/>
                <a:gd name="T2" fmla="*/ 637 w 1431"/>
                <a:gd name="T3" fmla="*/ 1248 h 1325"/>
                <a:gd name="T4" fmla="*/ 640 w 1431"/>
                <a:gd name="T5" fmla="*/ 1217 h 1325"/>
                <a:gd name="T6" fmla="*/ 646 w 1431"/>
                <a:gd name="T7" fmla="*/ 1170 h 1325"/>
                <a:gd name="T8" fmla="*/ 655 w 1431"/>
                <a:gd name="T9" fmla="*/ 1125 h 1325"/>
                <a:gd name="T10" fmla="*/ 663 w 1431"/>
                <a:gd name="T11" fmla="*/ 1095 h 1325"/>
                <a:gd name="T12" fmla="*/ 678 w 1431"/>
                <a:gd name="T13" fmla="*/ 1052 h 1325"/>
                <a:gd name="T14" fmla="*/ 689 w 1431"/>
                <a:gd name="T15" fmla="*/ 1024 h 1325"/>
                <a:gd name="T16" fmla="*/ 708 w 1431"/>
                <a:gd name="T17" fmla="*/ 983 h 1325"/>
                <a:gd name="T18" fmla="*/ 724 w 1431"/>
                <a:gd name="T19" fmla="*/ 957 h 1325"/>
                <a:gd name="T20" fmla="*/ 739 w 1431"/>
                <a:gd name="T21" fmla="*/ 932 h 1325"/>
                <a:gd name="T22" fmla="*/ 756 w 1431"/>
                <a:gd name="T23" fmla="*/ 907 h 1325"/>
                <a:gd name="T24" fmla="*/ 773 w 1431"/>
                <a:gd name="T25" fmla="*/ 884 h 1325"/>
                <a:gd name="T26" fmla="*/ 792 w 1431"/>
                <a:gd name="T27" fmla="*/ 860 h 1325"/>
                <a:gd name="T28" fmla="*/ 822 w 1431"/>
                <a:gd name="T29" fmla="*/ 827 h 1325"/>
                <a:gd name="T30" fmla="*/ 843 w 1431"/>
                <a:gd name="T31" fmla="*/ 807 h 1325"/>
                <a:gd name="T32" fmla="*/ 877 w 1431"/>
                <a:gd name="T33" fmla="*/ 778 h 1325"/>
                <a:gd name="T34" fmla="*/ 901 w 1431"/>
                <a:gd name="T35" fmla="*/ 760 h 1325"/>
                <a:gd name="T36" fmla="*/ 938 w 1431"/>
                <a:gd name="T37" fmla="*/ 735 h 1325"/>
                <a:gd name="T38" fmla="*/ 976 w 1431"/>
                <a:gd name="T39" fmla="*/ 711 h 1325"/>
                <a:gd name="T40" fmla="*/ 1003 w 1431"/>
                <a:gd name="T41" fmla="*/ 698 h 1325"/>
                <a:gd name="T42" fmla="*/ 1030 w 1431"/>
                <a:gd name="T43" fmla="*/ 686 h 1325"/>
                <a:gd name="T44" fmla="*/ 1059 w 1431"/>
                <a:gd name="T45" fmla="*/ 675 h 1325"/>
                <a:gd name="T46" fmla="*/ 1117 w 1431"/>
                <a:gd name="T47" fmla="*/ 657 h 1325"/>
                <a:gd name="T48" fmla="*/ 1147 w 1431"/>
                <a:gd name="T49" fmla="*/ 649 h 1325"/>
                <a:gd name="T50" fmla="*/ 1192 w 1431"/>
                <a:gd name="T51" fmla="*/ 642 h 1325"/>
                <a:gd name="T52" fmla="*/ 1224 w 1431"/>
                <a:gd name="T53" fmla="*/ 638 h 1325"/>
                <a:gd name="T54" fmla="*/ 1431 w 1431"/>
                <a:gd name="T55" fmla="*/ 334 h 1325"/>
                <a:gd name="T56" fmla="*/ 1207 w 1431"/>
                <a:gd name="T57" fmla="*/ 1 h 1325"/>
                <a:gd name="T58" fmla="*/ 1142 w 1431"/>
                <a:gd name="T59" fmla="*/ 6 h 1325"/>
                <a:gd name="T60" fmla="*/ 1080 w 1431"/>
                <a:gd name="T61" fmla="*/ 15 h 1325"/>
                <a:gd name="T62" fmla="*/ 1018 w 1431"/>
                <a:gd name="T63" fmla="*/ 26 h 1325"/>
                <a:gd name="T64" fmla="*/ 957 w 1431"/>
                <a:gd name="T65" fmla="*/ 40 h 1325"/>
                <a:gd name="T66" fmla="*/ 898 w 1431"/>
                <a:gd name="T67" fmla="*/ 57 h 1325"/>
                <a:gd name="T68" fmla="*/ 839 w 1431"/>
                <a:gd name="T69" fmla="*/ 76 h 1325"/>
                <a:gd name="T70" fmla="*/ 783 w 1431"/>
                <a:gd name="T71" fmla="*/ 100 h 1325"/>
                <a:gd name="T72" fmla="*/ 728 w 1431"/>
                <a:gd name="T73" fmla="*/ 125 h 1325"/>
                <a:gd name="T74" fmla="*/ 673 w 1431"/>
                <a:gd name="T75" fmla="*/ 152 h 1325"/>
                <a:gd name="T76" fmla="*/ 620 w 1431"/>
                <a:gd name="T77" fmla="*/ 182 h 1325"/>
                <a:gd name="T78" fmla="*/ 570 w 1431"/>
                <a:gd name="T79" fmla="*/ 214 h 1325"/>
                <a:gd name="T80" fmla="*/ 520 w 1431"/>
                <a:gd name="T81" fmla="*/ 250 h 1325"/>
                <a:gd name="T82" fmla="*/ 472 w 1431"/>
                <a:gd name="T83" fmla="*/ 287 h 1325"/>
                <a:gd name="T84" fmla="*/ 427 w 1431"/>
                <a:gd name="T85" fmla="*/ 325 h 1325"/>
                <a:gd name="T86" fmla="*/ 382 w 1431"/>
                <a:gd name="T87" fmla="*/ 366 h 1325"/>
                <a:gd name="T88" fmla="*/ 341 w 1431"/>
                <a:gd name="T89" fmla="*/ 410 h 1325"/>
                <a:gd name="T90" fmla="*/ 301 w 1431"/>
                <a:gd name="T91" fmla="*/ 455 h 1325"/>
                <a:gd name="T92" fmla="*/ 263 w 1431"/>
                <a:gd name="T93" fmla="*/ 502 h 1325"/>
                <a:gd name="T94" fmla="*/ 227 w 1431"/>
                <a:gd name="T95" fmla="*/ 550 h 1325"/>
                <a:gd name="T96" fmla="*/ 194 w 1431"/>
                <a:gd name="T97" fmla="*/ 602 h 1325"/>
                <a:gd name="T98" fmla="*/ 163 w 1431"/>
                <a:gd name="T99" fmla="*/ 653 h 1325"/>
                <a:gd name="T100" fmla="*/ 135 w 1431"/>
                <a:gd name="T101" fmla="*/ 707 h 1325"/>
                <a:gd name="T102" fmla="*/ 109 w 1431"/>
                <a:gd name="T103" fmla="*/ 762 h 1325"/>
                <a:gd name="T104" fmla="*/ 86 w 1431"/>
                <a:gd name="T105" fmla="*/ 819 h 1325"/>
                <a:gd name="T106" fmla="*/ 64 w 1431"/>
                <a:gd name="T107" fmla="*/ 876 h 1325"/>
                <a:gd name="T108" fmla="*/ 47 w 1431"/>
                <a:gd name="T109" fmla="*/ 936 h 1325"/>
                <a:gd name="T110" fmla="*/ 31 w 1431"/>
                <a:gd name="T111" fmla="*/ 996 h 1325"/>
                <a:gd name="T112" fmla="*/ 19 w 1431"/>
                <a:gd name="T113" fmla="*/ 1058 h 1325"/>
                <a:gd name="T114" fmla="*/ 10 w 1431"/>
                <a:gd name="T115" fmla="*/ 1120 h 1325"/>
                <a:gd name="T116" fmla="*/ 4 w 1431"/>
                <a:gd name="T117" fmla="*/ 1183 h 1325"/>
                <a:gd name="T118" fmla="*/ 1 w 1431"/>
                <a:gd name="T119" fmla="*/ 1247 h 1325"/>
                <a:gd name="T120" fmla="*/ 1 w 1431"/>
                <a:gd name="T121" fmla="*/ 1302 h 1325"/>
                <a:gd name="T122" fmla="*/ 335 w 1431"/>
                <a:gd name="T123" fmla="*/ 1129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31" h="1325">
                  <a:moveTo>
                    <a:pt x="638" y="1324"/>
                  </a:moveTo>
                  <a:lnTo>
                    <a:pt x="637" y="1302"/>
                  </a:lnTo>
                  <a:lnTo>
                    <a:pt x="637" y="1280"/>
                  </a:lnTo>
                  <a:lnTo>
                    <a:pt x="637" y="1248"/>
                  </a:lnTo>
                  <a:lnTo>
                    <a:pt x="638" y="1232"/>
                  </a:lnTo>
                  <a:lnTo>
                    <a:pt x="640" y="1217"/>
                  </a:lnTo>
                  <a:lnTo>
                    <a:pt x="644" y="1185"/>
                  </a:lnTo>
                  <a:lnTo>
                    <a:pt x="646" y="1170"/>
                  </a:lnTo>
                  <a:lnTo>
                    <a:pt x="649" y="1154"/>
                  </a:lnTo>
                  <a:lnTo>
                    <a:pt x="655" y="1125"/>
                  </a:lnTo>
                  <a:lnTo>
                    <a:pt x="659" y="1110"/>
                  </a:lnTo>
                  <a:lnTo>
                    <a:pt x="663" y="1095"/>
                  </a:lnTo>
                  <a:lnTo>
                    <a:pt x="673" y="1067"/>
                  </a:lnTo>
                  <a:lnTo>
                    <a:pt x="678" y="1052"/>
                  </a:lnTo>
                  <a:lnTo>
                    <a:pt x="683" y="1038"/>
                  </a:lnTo>
                  <a:lnTo>
                    <a:pt x="689" y="1024"/>
                  </a:lnTo>
                  <a:lnTo>
                    <a:pt x="695" y="1010"/>
                  </a:lnTo>
                  <a:lnTo>
                    <a:pt x="708" y="983"/>
                  </a:lnTo>
                  <a:lnTo>
                    <a:pt x="715" y="970"/>
                  </a:lnTo>
                  <a:lnTo>
                    <a:pt x="724" y="957"/>
                  </a:lnTo>
                  <a:lnTo>
                    <a:pt x="731" y="944"/>
                  </a:lnTo>
                  <a:lnTo>
                    <a:pt x="739" y="932"/>
                  </a:lnTo>
                  <a:lnTo>
                    <a:pt x="747" y="920"/>
                  </a:lnTo>
                  <a:lnTo>
                    <a:pt x="756" y="907"/>
                  </a:lnTo>
                  <a:lnTo>
                    <a:pt x="764" y="895"/>
                  </a:lnTo>
                  <a:lnTo>
                    <a:pt x="773" y="884"/>
                  </a:lnTo>
                  <a:lnTo>
                    <a:pt x="783" y="871"/>
                  </a:lnTo>
                  <a:lnTo>
                    <a:pt x="792" y="860"/>
                  </a:lnTo>
                  <a:lnTo>
                    <a:pt x="812" y="838"/>
                  </a:lnTo>
                  <a:lnTo>
                    <a:pt x="822" y="827"/>
                  </a:lnTo>
                  <a:lnTo>
                    <a:pt x="832" y="817"/>
                  </a:lnTo>
                  <a:lnTo>
                    <a:pt x="843" y="807"/>
                  </a:lnTo>
                  <a:lnTo>
                    <a:pt x="854" y="797"/>
                  </a:lnTo>
                  <a:lnTo>
                    <a:pt x="877" y="778"/>
                  </a:lnTo>
                  <a:lnTo>
                    <a:pt x="889" y="769"/>
                  </a:lnTo>
                  <a:lnTo>
                    <a:pt x="901" y="760"/>
                  </a:lnTo>
                  <a:lnTo>
                    <a:pt x="925" y="743"/>
                  </a:lnTo>
                  <a:lnTo>
                    <a:pt x="938" y="735"/>
                  </a:lnTo>
                  <a:lnTo>
                    <a:pt x="951" y="727"/>
                  </a:lnTo>
                  <a:lnTo>
                    <a:pt x="976" y="711"/>
                  </a:lnTo>
                  <a:lnTo>
                    <a:pt x="990" y="705"/>
                  </a:lnTo>
                  <a:lnTo>
                    <a:pt x="1003" y="698"/>
                  </a:lnTo>
                  <a:lnTo>
                    <a:pt x="1017" y="692"/>
                  </a:lnTo>
                  <a:lnTo>
                    <a:pt x="1030" y="686"/>
                  </a:lnTo>
                  <a:lnTo>
                    <a:pt x="1045" y="680"/>
                  </a:lnTo>
                  <a:lnTo>
                    <a:pt x="1059" y="675"/>
                  </a:lnTo>
                  <a:lnTo>
                    <a:pt x="1088" y="665"/>
                  </a:lnTo>
                  <a:lnTo>
                    <a:pt x="1117" y="657"/>
                  </a:lnTo>
                  <a:lnTo>
                    <a:pt x="1132" y="653"/>
                  </a:lnTo>
                  <a:lnTo>
                    <a:pt x="1147" y="649"/>
                  </a:lnTo>
                  <a:lnTo>
                    <a:pt x="1177" y="644"/>
                  </a:lnTo>
                  <a:lnTo>
                    <a:pt x="1192" y="642"/>
                  </a:lnTo>
                  <a:lnTo>
                    <a:pt x="1209" y="640"/>
                  </a:lnTo>
                  <a:lnTo>
                    <a:pt x="1224" y="638"/>
                  </a:lnTo>
                  <a:lnTo>
                    <a:pt x="1240" y="637"/>
                  </a:lnTo>
                  <a:lnTo>
                    <a:pt x="1431" y="334"/>
                  </a:lnTo>
                  <a:lnTo>
                    <a:pt x="1239" y="0"/>
                  </a:lnTo>
                  <a:lnTo>
                    <a:pt x="1207" y="1"/>
                  </a:lnTo>
                  <a:lnTo>
                    <a:pt x="1174" y="3"/>
                  </a:lnTo>
                  <a:lnTo>
                    <a:pt x="1142" y="6"/>
                  </a:lnTo>
                  <a:lnTo>
                    <a:pt x="1111" y="10"/>
                  </a:lnTo>
                  <a:lnTo>
                    <a:pt x="1080" y="15"/>
                  </a:lnTo>
                  <a:lnTo>
                    <a:pt x="1049" y="20"/>
                  </a:lnTo>
                  <a:lnTo>
                    <a:pt x="1018" y="26"/>
                  </a:lnTo>
                  <a:lnTo>
                    <a:pt x="987" y="32"/>
                  </a:lnTo>
                  <a:lnTo>
                    <a:pt x="957" y="40"/>
                  </a:lnTo>
                  <a:lnTo>
                    <a:pt x="928" y="48"/>
                  </a:lnTo>
                  <a:lnTo>
                    <a:pt x="898" y="57"/>
                  </a:lnTo>
                  <a:lnTo>
                    <a:pt x="868" y="66"/>
                  </a:lnTo>
                  <a:lnTo>
                    <a:pt x="839" y="76"/>
                  </a:lnTo>
                  <a:lnTo>
                    <a:pt x="811" y="88"/>
                  </a:lnTo>
                  <a:lnTo>
                    <a:pt x="783" y="100"/>
                  </a:lnTo>
                  <a:lnTo>
                    <a:pt x="755" y="112"/>
                  </a:lnTo>
                  <a:lnTo>
                    <a:pt x="728" y="125"/>
                  </a:lnTo>
                  <a:lnTo>
                    <a:pt x="699" y="138"/>
                  </a:lnTo>
                  <a:lnTo>
                    <a:pt x="673" y="152"/>
                  </a:lnTo>
                  <a:lnTo>
                    <a:pt x="646" y="167"/>
                  </a:lnTo>
                  <a:lnTo>
                    <a:pt x="620" y="182"/>
                  </a:lnTo>
                  <a:lnTo>
                    <a:pt x="595" y="198"/>
                  </a:lnTo>
                  <a:lnTo>
                    <a:pt x="570" y="214"/>
                  </a:lnTo>
                  <a:lnTo>
                    <a:pt x="544" y="231"/>
                  </a:lnTo>
                  <a:lnTo>
                    <a:pt x="520" y="250"/>
                  </a:lnTo>
                  <a:lnTo>
                    <a:pt x="496" y="268"/>
                  </a:lnTo>
                  <a:lnTo>
                    <a:pt x="472" y="287"/>
                  </a:lnTo>
                  <a:lnTo>
                    <a:pt x="449" y="306"/>
                  </a:lnTo>
                  <a:lnTo>
                    <a:pt x="427" y="325"/>
                  </a:lnTo>
                  <a:lnTo>
                    <a:pt x="405" y="346"/>
                  </a:lnTo>
                  <a:lnTo>
                    <a:pt x="382" y="366"/>
                  </a:lnTo>
                  <a:lnTo>
                    <a:pt x="361" y="388"/>
                  </a:lnTo>
                  <a:lnTo>
                    <a:pt x="341" y="410"/>
                  </a:lnTo>
                  <a:lnTo>
                    <a:pt x="320" y="433"/>
                  </a:lnTo>
                  <a:lnTo>
                    <a:pt x="301" y="455"/>
                  </a:lnTo>
                  <a:lnTo>
                    <a:pt x="282" y="478"/>
                  </a:lnTo>
                  <a:lnTo>
                    <a:pt x="263" y="502"/>
                  </a:lnTo>
                  <a:lnTo>
                    <a:pt x="245" y="526"/>
                  </a:lnTo>
                  <a:lnTo>
                    <a:pt x="227" y="550"/>
                  </a:lnTo>
                  <a:lnTo>
                    <a:pt x="210" y="576"/>
                  </a:lnTo>
                  <a:lnTo>
                    <a:pt x="194" y="602"/>
                  </a:lnTo>
                  <a:lnTo>
                    <a:pt x="178" y="627"/>
                  </a:lnTo>
                  <a:lnTo>
                    <a:pt x="163" y="653"/>
                  </a:lnTo>
                  <a:lnTo>
                    <a:pt x="149" y="680"/>
                  </a:lnTo>
                  <a:lnTo>
                    <a:pt x="135" y="707"/>
                  </a:lnTo>
                  <a:lnTo>
                    <a:pt x="122" y="735"/>
                  </a:lnTo>
                  <a:lnTo>
                    <a:pt x="109" y="762"/>
                  </a:lnTo>
                  <a:lnTo>
                    <a:pt x="97" y="790"/>
                  </a:lnTo>
                  <a:lnTo>
                    <a:pt x="86" y="819"/>
                  </a:lnTo>
                  <a:lnTo>
                    <a:pt x="74" y="847"/>
                  </a:lnTo>
                  <a:lnTo>
                    <a:pt x="64" y="876"/>
                  </a:lnTo>
                  <a:lnTo>
                    <a:pt x="55" y="906"/>
                  </a:lnTo>
                  <a:lnTo>
                    <a:pt x="47" y="936"/>
                  </a:lnTo>
                  <a:lnTo>
                    <a:pt x="39" y="966"/>
                  </a:lnTo>
                  <a:lnTo>
                    <a:pt x="31" y="996"/>
                  </a:lnTo>
                  <a:lnTo>
                    <a:pt x="25" y="1026"/>
                  </a:lnTo>
                  <a:lnTo>
                    <a:pt x="19" y="1058"/>
                  </a:lnTo>
                  <a:lnTo>
                    <a:pt x="14" y="1089"/>
                  </a:lnTo>
                  <a:lnTo>
                    <a:pt x="10" y="1120"/>
                  </a:lnTo>
                  <a:lnTo>
                    <a:pt x="6" y="1151"/>
                  </a:lnTo>
                  <a:lnTo>
                    <a:pt x="4" y="1183"/>
                  </a:lnTo>
                  <a:lnTo>
                    <a:pt x="2" y="1215"/>
                  </a:lnTo>
                  <a:lnTo>
                    <a:pt x="1" y="1247"/>
                  </a:lnTo>
                  <a:lnTo>
                    <a:pt x="0" y="1280"/>
                  </a:lnTo>
                  <a:lnTo>
                    <a:pt x="1" y="1302"/>
                  </a:lnTo>
                  <a:lnTo>
                    <a:pt x="2" y="1325"/>
                  </a:lnTo>
                  <a:lnTo>
                    <a:pt x="335" y="1129"/>
                  </a:lnTo>
                  <a:lnTo>
                    <a:pt x="638" y="1324"/>
                  </a:lnTo>
                  <a:close/>
                </a:path>
              </a:pathLst>
            </a:custGeom>
            <a:grpFill/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404" tIns="43202" rIns="86404" bIns="43202" anchor="ctr"/>
            <a:lstStyle/>
            <a:p>
              <a:pPr>
                <a:lnSpc>
                  <a:spcPct val="120000"/>
                </a:lnSpc>
                <a:defRPr/>
              </a:pPr>
              <a:endParaRPr 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endParaRPr>
            </a:p>
          </p:txBody>
        </p:sp>
        <p:sp>
          <p:nvSpPr>
            <p:cNvPr id="8" name="箭头3"/>
            <p:cNvSpPr>
              <a:spLocks noChangeAspect="1"/>
            </p:cNvSpPr>
            <p:nvPr/>
          </p:nvSpPr>
          <p:spPr bwMode="auto">
            <a:xfrm>
              <a:off x="3157454" y="2655655"/>
              <a:ext cx="1302115" cy="1371037"/>
            </a:xfrm>
            <a:custGeom>
              <a:avLst/>
              <a:gdLst>
                <a:gd name="T0" fmla="*/ 1096 w 1295"/>
                <a:gd name="T1" fmla="*/ 1023 h 1364"/>
                <a:gd name="T2" fmla="*/ 1276 w 1295"/>
                <a:gd name="T3" fmla="*/ 728 h 1364"/>
                <a:gd name="T4" fmla="*/ 1232 w 1295"/>
                <a:gd name="T5" fmla="*/ 726 h 1364"/>
                <a:gd name="T6" fmla="*/ 1187 w 1295"/>
                <a:gd name="T7" fmla="*/ 722 h 1364"/>
                <a:gd name="T8" fmla="*/ 1131 w 1295"/>
                <a:gd name="T9" fmla="*/ 711 h 1364"/>
                <a:gd name="T10" fmla="*/ 1103 w 1295"/>
                <a:gd name="T11" fmla="*/ 704 h 1364"/>
                <a:gd name="T12" fmla="*/ 1050 w 1295"/>
                <a:gd name="T13" fmla="*/ 687 h 1364"/>
                <a:gd name="T14" fmla="*/ 1023 w 1295"/>
                <a:gd name="T15" fmla="*/ 677 h 1364"/>
                <a:gd name="T16" fmla="*/ 973 w 1295"/>
                <a:gd name="T17" fmla="*/ 653 h 1364"/>
                <a:gd name="T18" fmla="*/ 949 w 1295"/>
                <a:gd name="T19" fmla="*/ 638 h 1364"/>
                <a:gd name="T20" fmla="*/ 902 w 1295"/>
                <a:gd name="T21" fmla="*/ 608 h 1364"/>
                <a:gd name="T22" fmla="*/ 880 w 1295"/>
                <a:gd name="T23" fmla="*/ 591 h 1364"/>
                <a:gd name="T24" fmla="*/ 837 w 1295"/>
                <a:gd name="T25" fmla="*/ 556 h 1364"/>
                <a:gd name="T26" fmla="*/ 799 w 1295"/>
                <a:gd name="T27" fmla="*/ 517 h 1364"/>
                <a:gd name="T28" fmla="*/ 781 w 1295"/>
                <a:gd name="T29" fmla="*/ 496 h 1364"/>
                <a:gd name="T30" fmla="*/ 747 w 1295"/>
                <a:gd name="T31" fmla="*/ 451 h 1364"/>
                <a:gd name="T32" fmla="*/ 725 w 1295"/>
                <a:gd name="T33" fmla="*/ 417 h 1364"/>
                <a:gd name="T34" fmla="*/ 703 w 1295"/>
                <a:gd name="T35" fmla="*/ 380 h 1364"/>
                <a:gd name="T36" fmla="*/ 680 w 1295"/>
                <a:gd name="T37" fmla="*/ 330 h 1364"/>
                <a:gd name="T38" fmla="*/ 670 w 1295"/>
                <a:gd name="T39" fmla="*/ 303 h 1364"/>
                <a:gd name="T40" fmla="*/ 657 w 1295"/>
                <a:gd name="T41" fmla="*/ 263 h 1364"/>
                <a:gd name="T42" fmla="*/ 646 w 1295"/>
                <a:gd name="T43" fmla="*/ 221 h 1364"/>
                <a:gd name="T44" fmla="*/ 322 w 1295"/>
                <a:gd name="T45" fmla="*/ 0 h 1364"/>
                <a:gd name="T46" fmla="*/ 2 w 1295"/>
                <a:gd name="T47" fmla="*/ 222 h 1364"/>
                <a:gd name="T48" fmla="*/ 10 w 1295"/>
                <a:gd name="T49" fmla="*/ 282 h 1364"/>
                <a:gd name="T50" fmla="*/ 21 w 1295"/>
                <a:gd name="T51" fmla="*/ 343 h 1364"/>
                <a:gd name="T52" fmla="*/ 35 w 1295"/>
                <a:gd name="T53" fmla="*/ 401 h 1364"/>
                <a:gd name="T54" fmla="*/ 51 w 1295"/>
                <a:gd name="T55" fmla="*/ 458 h 1364"/>
                <a:gd name="T56" fmla="*/ 69 w 1295"/>
                <a:gd name="T57" fmla="*/ 516 h 1364"/>
                <a:gd name="T58" fmla="*/ 91 w 1295"/>
                <a:gd name="T59" fmla="*/ 571 h 1364"/>
                <a:gd name="T60" fmla="*/ 115 w 1295"/>
                <a:gd name="T61" fmla="*/ 624 h 1364"/>
                <a:gd name="T62" fmla="*/ 141 w 1295"/>
                <a:gd name="T63" fmla="*/ 678 h 1364"/>
                <a:gd name="T64" fmla="*/ 169 w 1295"/>
                <a:gd name="T65" fmla="*/ 729 h 1364"/>
                <a:gd name="T66" fmla="*/ 200 w 1295"/>
                <a:gd name="T67" fmla="*/ 779 h 1364"/>
                <a:gd name="T68" fmla="*/ 233 w 1295"/>
                <a:gd name="T69" fmla="*/ 828 h 1364"/>
                <a:gd name="T70" fmla="*/ 268 w 1295"/>
                <a:gd name="T71" fmla="*/ 874 h 1364"/>
                <a:gd name="T72" fmla="*/ 305 w 1295"/>
                <a:gd name="T73" fmla="*/ 919 h 1364"/>
                <a:gd name="T74" fmla="*/ 344 w 1295"/>
                <a:gd name="T75" fmla="*/ 962 h 1364"/>
                <a:gd name="T76" fmla="*/ 385 w 1295"/>
                <a:gd name="T77" fmla="*/ 1004 h 1364"/>
                <a:gd name="T78" fmla="*/ 428 w 1295"/>
                <a:gd name="T79" fmla="*/ 1043 h 1364"/>
                <a:gd name="T80" fmla="*/ 473 w 1295"/>
                <a:gd name="T81" fmla="*/ 1081 h 1364"/>
                <a:gd name="T82" fmla="*/ 519 w 1295"/>
                <a:gd name="T83" fmla="*/ 1116 h 1364"/>
                <a:gd name="T84" fmla="*/ 567 w 1295"/>
                <a:gd name="T85" fmla="*/ 1151 h 1364"/>
                <a:gd name="T86" fmla="*/ 616 w 1295"/>
                <a:gd name="T87" fmla="*/ 1182 h 1364"/>
                <a:gd name="T88" fmla="*/ 667 w 1295"/>
                <a:gd name="T89" fmla="*/ 1211 h 1364"/>
                <a:gd name="T90" fmla="*/ 720 w 1295"/>
                <a:gd name="T91" fmla="*/ 1237 h 1364"/>
                <a:gd name="T92" fmla="*/ 774 w 1295"/>
                <a:gd name="T93" fmla="*/ 1262 h 1364"/>
                <a:gd name="T94" fmla="*/ 828 w 1295"/>
                <a:gd name="T95" fmla="*/ 1283 h 1364"/>
                <a:gd name="T96" fmla="*/ 885 w 1295"/>
                <a:gd name="T97" fmla="*/ 1304 h 1364"/>
                <a:gd name="T98" fmla="*/ 942 w 1295"/>
                <a:gd name="T99" fmla="*/ 1321 h 1364"/>
                <a:gd name="T100" fmla="*/ 1001 w 1295"/>
                <a:gd name="T101" fmla="*/ 1335 h 1364"/>
                <a:gd name="T102" fmla="*/ 1061 w 1295"/>
                <a:gd name="T103" fmla="*/ 1346 h 1364"/>
                <a:gd name="T104" fmla="*/ 1121 w 1295"/>
                <a:gd name="T105" fmla="*/ 1355 h 1364"/>
                <a:gd name="T106" fmla="*/ 1182 w 1295"/>
                <a:gd name="T107" fmla="*/ 1361 h 1364"/>
                <a:gd name="T108" fmla="*/ 1245 w 1295"/>
                <a:gd name="T109" fmla="*/ 1364 h 1364"/>
                <a:gd name="T110" fmla="*/ 1281 w 1295"/>
                <a:gd name="T111" fmla="*/ 1364 h 1364"/>
                <a:gd name="T112" fmla="*/ 1290 w 1295"/>
                <a:gd name="T113" fmla="*/ 1362 h 1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295" h="1364">
                  <a:moveTo>
                    <a:pt x="1295" y="1362"/>
                  </a:moveTo>
                  <a:lnTo>
                    <a:pt x="1096" y="1023"/>
                  </a:lnTo>
                  <a:lnTo>
                    <a:pt x="1295" y="727"/>
                  </a:lnTo>
                  <a:lnTo>
                    <a:pt x="1276" y="728"/>
                  </a:lnTo>
                  <a:lnTo>
                    <a:pt x="1246" y="727"/>
                  </a:lnTo>
                  <a:lnTo>
                    <a:pt x="1232" y="726"/>
                  </a:lnTo>
                  <a:lnTo>
                    <a:pt x="1217" y="725"/>
                  </a:lnTo>
                  <a:lnTo>
                    <a:pt x="1187" y="722"/>
                  </a:lnTo>
                  <a:lnTo>
                    <a:pt x="1159" y="717"/>
                  </a:lnTo>
                  <a:lnTo>
                    <a:pt x="1131" y="711"/>
                  </a:lnTo>
                  <a:lnTo>
                    <a:pt x="1117" y="708"/>
                  </a:lnTo>
                  <a:lnTo>
                    <a:pt x="1103" y="704"/>
                  </a:lnTo>
                  <a:lnTo>
                    <a:pt x="1076" y="696"/>
                  </a:lnTo>
                  <a:lnTo>
                    <a:pt x="1050" y="687"/>
                  </a:lnTo>
                  <a:lnTo>
                    <a:pt x="1037" y="682"/>
                  </a:lnTo>
                  <a:lnTo>
                    <a:pt x="1023" y="677"/>
                  </a:lnTo>
                  <a:lnTo>
                    <a:pt x="998" y="665"/>
                  </a:lnTo>
                  <a:lnTo>
                    <a:pt x="973" y="653"/>
                  </a:lnTo>
                  <a:lnTo>
                    <a:pt x="961" y="646"/>
                  </a:lnTo>
                  <a:lnTo>
                    <a:pt x="949" y="638"/>
                  </a:lnTo>
                  <a:lnTo>
                    <a:pt x="925" y="623"/>
                  </a:lnTo>
                  <a:lnTo>
                    <a:pt x="902" y="608"/>
                  </a:lnTo>
                  <a:lnTo>
                    <a:pt x="891" y="600"/>
                  </a:lnTo>
                  <a:lnTo>
                    <a:pt x="880" y="591"/>
                  </a:lnTo>
                  <a:lnTo>
                    <a:pt x="858" y="574"/>
                  </a:lnTo>
                  <a:lnTo>
                    <a:pt x="837" y="556"/>
                  </a:lnTo>
                  <a:lnTo>
                    <a:pt x="818" y="537"/>
                  </a:lnTo>
                  <a:lnTo>
                    <a:pt x="799" y="517"/>
                  </a:lnTo>
                  <a:lnTo>
                    <a:pt x="790" y="506"/>
                  </a:lnTo>
                  <a:lnTo>
                    <a:pt x="781" y="496"/>
                  </a:lnTo>
                  <a:lnTo>
                    <a:pt x="764" y="473"/>
                  </a:lnTo>
                  <a:lnTo>
                    <a:pt x="747" y="451"/>
                  </a:lnTo>
                  <a:lnTo>
                    <a:pt x="732" y="428"/>
                  </a:lnTo>
                  <a:lnTo>
                    <a:pt x="725" y="417"/>
                  </a:lnTo>
                  <a:lnTo>
                    <a:pt x="718" y="405"/>
                  </a:lnTo>
                  <a:lnTo>
                    <a:pt x="703" y="380"/>
                  </a:lnTo>
                  <a:lnTo>
                    <a:pt x="691" y="355"/>
                  </a:lnTo>
                  <a:lnTo>
                    <a:pt x="680" y="330"/>
                  </a:lnTo>
                  <a:lnTo>
                    <a:pt x="675" y="316"/>
                  </a:lnTo>
                  <a:lnTo>
                    <a:pt x="670" y="303"/>
                  </a:lnTo>
                  <a:lnTo>
                    <a:pt x="661" y="276"/>
                  </a:lnTo>
                  <a:lnTo>
                    <a:pt x="657" y="263"/>
                  </a:lnTo>
                  <a:lnTo>
                    <a:pt x="653" y="249"/>
                  </a:lnTo>
                  <a:lnTo>
                    <a:pt x="646" y="221"/>
                  </a:lnTo>
                  <a:lnTo>
                    <a:pt x="641" y="193"/>
                  </a:lnTo>
                  <a:lnTo>
                    <a:pt x="322" y="0"/>
                  </a:lnTo>
                  <a:lnTo>
                    <a:pt x="0" y="191"/>
                  </a:lnTo>
                  <a:lnTo>
                    <a:pt x="2" y="222"/>
                  </a:lnTo>
                  <a:lnTo>
                    <a:pt x="6" y="252"/>
                  </a:lnTo>
                  <a:lnTo>
                    <a:pt x="10" y="282"/>
                  </a:lnTo>
                  <a:lnTo>
                    <a:pt x="15" y="312"/>
                  </a:lnTo>
                  <a:lnTo>
                    <a:pt x="21" y="343"/>
                  </a:lnTo>
                  <a:lnTo>
                    <a:pt x="27" y="372"/>
                  </a:lnTo>
                  <a:lnTo>
                    <a:pt x="35" y="401"/>
                  </a:lnTo>
                  <a:lnTo>
                    <a:pt x="42" y="430"/>
                  </a:lnTo>
                  <a:lnTo>
                    <a:pt x="51" y="458"/>
                  </a:lnTo>
                  <a:lnTo>
                    <a:pt x="60" y="488"/>
                  </a:lnTo>
                  <a:lnTo>
                    <a:pt x="69" y="516"/>
                  </a:lnTo>
                  <a:lnTo>
                    <a:pt x="81" y="543"/>
                  </a:lnTo>
                  <a:lnTo>
                    <a:pt x="91" y="571"/>
                  </a:lnTo>
                  <a:lnTo>
                    <a:pt x="103" y="598"/>
                  </a:lnTo>
                  <a:lnTo>
                    <a:pt x="115" y="624"/>
                  </a:lnTo>
                  <a:lnTo>
                    <a:pt x="128" y="652"/>
                  </a:lnTo>
                  <a:lnTo>
                    <a:pt x="141" y="678"/>
                  </a:lnTo>
                  <a:lnTo>
                    <a:pt x="155" y="704"/>
                  </a:lnTo>
                  <a:lnTo>
                    <a:pt x="169" y="729"/>
                  </a:lnTo>
                  <a:lnTo>
                    <a:pt x="184" y="754"/>
                  </a:lnTo>
                  <a:lnTo>
                    <a:pt x="200" y="779"/>
                  </a:lnTo>
                  <a:lnTo>
                    <a:pt x="216" y="803"/>
                  </a:lnTo>
                  <a:lnTo>
                    <a:pt x="233" y="828"/>
                  </a:lnTo>
                  <a:lnTo>
                    <a:pt x="251" y="851"/>
                  </a:lnTo>
                  <a:lnTo>
                    <a:pt x="268" y="874"/>
                  </a:lnTo>
                  <a:lnTo>
                    <a:pt x="287" y="897"/>
                  </a:lnTo>
                  <a:lnTo>
                    <a:pt x="305" y="919"/>
                  </a:lnTo>
                  <a:lnTo>
                    <a:pt x="324" y="941"/>
                  </a:lnTo>
                  <a:lnTo>
                    <a:pt x="344" y="962"/>
                  </a:lnTo>
                  <a:lnTo>
                    <a:pt x="364" y="984"/>
                  </a:lnTo>
                  <a:lnTo>
                    <a:pt x="385" y="1004"/>
                  </a:lnTo>
                  <a:lnTo>
                    <a:pt x="407" y="1024"/>
                  </a:lnTo>
                  <a:lnTo>
                    <a:pt x="428" y="1043"/>
                  </a:lnTo>
                  <a:lnTo>
                    <a:pt x="450" y="1062"/>
                  </a:lnTo>
                  <a:lnTo>
                    <a:pt x="473" y="1081"/>
                  </a:lnTo>
                  <a:lnTo>
                    <a:pt x="495" y="1099"/>
                  </a:lnTo>
                  <a:lnTo>
                    <a:pt x="519" y="1116"/>
                  </a:lnTo>
                  <a:lnTo>
                    <a:pt x="542" y="1134"/>
                  </a:lnTo>
                  <a:lnTo>
                    <a:pt x="567" y="1151"/>
                  </a:lnTo>
                  <a:lnTo>
                    <a:pt x="592" y="1166"/>
                  </a:lnTo>
                  <a:lnTo>
                    <a:pt x="616" y="1182"/>
                  </a:lnTo>
                  <a:lnTo>
                    <a:pt x="642" y="1196"/>
                  </a:lnTo>
                  <a:lnTo>
                    <a:pt x="667" y="1211"/>
                  </a:lnTo>
                  <a:lnTo>
                    <a:pt x="693" y="1224"/>
                  </a:lnTo>
                  <a:lnTo>
                    <a:pt x="720" y="1237"/>
                  </a:lnTo>
                  <a:lnTo>
                    <a:pt x="747" y="1250"/>
                  </a:lnTo>
                  <a:lnTo>
                    <a:pt x="774" y="1262"/>
                  </a:lnTo>
                  <a:lnTo>
                    <a:pt x="801" y="1273"/>
                  </a:lnTo>
                  <a:lnTo>
                    <a:pt x="828" y="1283"/>
                  </a:lnTo>
                  <a:lnTo>
                    <a:pt x="856" y="1294"/>
                  </a:lnTo>
                  <a:lnTo>
                    <a:pt x="885" y="1304"/>
                  </a:lnTo>
                  <a:lnTo>
                    <a:pt x="914" y="1312"/>
                  </a:lnTo>
                  <a:lnTo>
                    <a:pt x="942" y="1321"/>
                  </a:lnTo>
                  <a:lnTo>
                    <a:pt x="971" y="1328"/>
                  </a:lnTo>
                  <a:lnTo>
                    <a:pt x="1001" y="1335"/>
                  </a:lnTo>
                  <a:lnTo>
                    <a:pt x="1030" y="1341"/>
                  </a:lnTo>
                  <a:lnTo>
                    <a:pt x="1061" y="1346"/>
                  </a:lnTo>
                  <a:lnTo>
                    <a:pt x="1091" y="1351"/>
                  </a:lnTo>
                  <a:lnTo>
                    <a:pt x="1121" y="1355"/>
                  </a:lnTo>
                  <a:lnTo>
                    <a:pt x="1151" y="1358"/>
                  </a:lnTo>
                  <a:lnTo>
                    <a:pt x="1182" y="1361"/>
                  </a:lnTo>
                  <a:lnTo>
                    <a:pt x="1214" y="1363"/>
                  </a:lnTo>
                  <a:lnTo>
                    <a:pt x="1245" y="1364"/>
                  </a:lnTo>
                  <a:lnTo>
                    <a:pt x="1276" y="1364"/>
                  </a:lnTo>
                  <a:lnTo>
                    <a:pt x="1281" y="1364"/>
                  </a:lnTo>
                  <a:lnTo>
                    <a:pt x="1285" y="1363"/>
                  </a:lnTo>
                  <a:lnTo>
                    <a:pt x="1290" y="1362"/>
                  </a:lnTo>
                  <a:lnTo>
                    <a:pt x="1295" y="1362"/>
                  </a:lnTo>
                  <a:close/>
                </a:path>
              </a:pathLst>
            </a:custGeom>
            <a:grpFill/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404" tIns="43202" rIns="86404" bIns="43202" anchor="ctr"/>
            <a:lstStyle/>
            <a:p>
              <a:pPr>
                <a:lnSpc>
                  <a:spcPct val="120000"/>
                </a:lnSpc>
                <a:defRPr/>
              </a:pPr>
              <a:endParaRPr 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endParaRPr>
            </a:p>
          </p:txBody>
        </p:sp>
        <p:sp>
          <p:nvSpPr>
            <p:cNvPr id="9" name="箭头2"/>
            <p:cNvSpPr>
              <a:spLocks noChangeAspect="1"/>
            </p:cNvSpPr>
            <p:nvPr/>
          </p:nvSpPr>
          <p:spPr bwMode="auto">
            <a:xfrm>
              <a:off x="4333558" y="2784660"/>
              <a:ext cx="1392123" cy="1239033"/>
            </a:xfrm>
            <a:custGeom>
              <a:avLst/>
              <a:gdLst>
                <a:gd name="T0" fmla="*/ 0 w 1385"/>
                <a:gd name="T1" fmla="*/ 903 h 1233"/>
                <a:gd name="T2" fmla="*/ 221 w 1385"/>
                <a:gd name="T3" fmla="*/ 588 h 1233"/>
                <a:gd name="T4" fmla="*/ 262 w 1385"/>
                <a:gd name="T5" fmla="*/ 579 h 1233"/>
                <a:gd name="T6" fmla="*/ 302 w 1385"/>
                <a:gd name="T7" fmla="*/ 567 h 1233"/>
                <a:gd name="T8" fmla="*/ 354 w 1385"/>
                <a:gd name="T9" fmla="*/ 548 h 1233"/>
                <a:gd name="T10" fmla="*/ 391 w 1385"/>
                <a:gd name="T11" fmla="*/ 531 h 1233"/>
                <a:gd name="T12" fmla="*/ 427 w 1385"/>
                <a:gd name="T13" fmla="*/ 511 h 1233"/>
                <a:gd name="T14" fmla="*/ 472 w 1385"/>
                <a:gd name="T15" fmla="*/ 482 h 1233"/>
                <a:gd name="T16" fmla="*/ 506 w 1385"/>
                <a:gd name="T17" fmla="*/ 458 h 1233"/>
                <a:gd name="T18" fmla="*/ 526 w 1385"/>
                <a:gd name="T19" fmla="*/ 441 h 1233"/>
                <a:gd name="T20" fmla="*/ 546 w 1385"/>
                <a:gd name="T21" fmla="*/ 423 h 1233"/>
                <a:gd name="T22" fmla="*/ 565 w 1385"/>
                <a:gd name="T23" fmla="*/ 405 h 1233"/>
                <a:gd name="T24" fmla="*/ 584 w 1385"/>
                <a:gd name="T25" fmla="*/ 385 h 1233"/>
                <a:gd name="T26" fmla="*/ 610 w 1385"/>
                <a:gd name="T27" fmla="*/ 353 h 1233"/>
                <a:gd name="T28" fmla="*/ 642 w 1385"/>
                <a:gd name="T29" fmla="*/ 310 h 1233"/>
                <a:gd name="T30" fmla="*/ 671 w 1385"/>
                <a:gd name="T31" fmla="*/ 264 h 1233"/>
                <a:gd name="T32" fmla="*/ 689 w 1385"/>
                <a:gd name="T33" fmla="*/ 228 h 1233"/>
                <a:gd name="T34" fmla="*/ 705 w 1385"/>
                <a:gd name="T35" fmla="*/ 189 h 1233"/>
                <a:gd name="T36" fmla="*/ 723 w 1385"/>
                <a:gd name="T37" fmla="*/ 138 h 1233"/>
                <a:gd name="T38" fmla="*/ 737 w 1385"/>
                <a:gd name="T39" fmla="*/ 84 h 1233"/>
                <a:gd name="T40" fmla="*/ 746 w 1385"/>
                <a:gd name="T41" fmla="*/ 28 h 1233"/>
                <a:gd name="T42" fmla="*/ 748 w 1385"/>
                <a:gd name="T43" fmla="*/ 0 h 1233"/>
                <a:gd name="T44" fmla="*/ 1385 w 1385"/>
                <a:gd name="T45" fmla="*/ 4 h 1233"/>
                <a:gd name="T46" fmla="*/ 1382 w 1385"/>
                <a:gd name="T47" fmla="*/ 66 h 1233"/>
                <a:gd name="T48" fmla="*/ 1375 w 1385"/>
                <a:gd name="T49" fmla="*/ 126 h 1233"/>
                <a:gd name="T50" fmla="*/ 1366 w 1385"/>
                <a:gd name="T51" fmla="*/ 185 h 1233"/>
                <a:gd name="T52" fmla="*/ 1354 w 1385"/>
                <a:gd name="T53" fmla="*/ 245 h 1233"/>
                <a:gd name="T54" fmla="*/ 1339 w 1385"/>
                <a:gd name="T55" fmla="*/ 302 h 1233"/>
                <a:gd name="T56" fmla="*/ 1322 w 1385"/>
                <a:gd name="T57" fmla="*/ 359 h 1233"/>
                <a:gd name="T58" fmla="*/ 1301 w 1385"/>
                <a:gd name="T59" fmla="*/ 414 h 1233"/>
                <a:gd name="T60" fmla="*/ 1279 w 1385"/>
                <a:gd name="T61" fmla="*/ 468 h 1233"/>
                <a:gd name="T62" fmla="*/ 1255 w 1385"/>
                <a:gd name="T63" fmla="*/ 522 h 1233"/>
                <a:gd name="T64" fmla="*/ 1228 w 1385"/>
                <a:gd name="T65" fmla="*/ 573 h 1233"/>
                <a:gd name="T66" fmla="*/ 1200 w 1385"/>
                <a:gd name="T67" fmla="*/ 623 h 1233"/>
                <a:gd name="T68" fmla="*/ 1169 w 1385"/>
                <a:gd name="T69" fmla="*/ 671 h 1233"/>
                <a:gd name="T70" fmla="*/ 1135 w 1385"/>
                <a:gd name="T71" fmla="*/ 719 h 1233"/>
                <a:gd name="T72" fmla="*/ 1099 w 1385"/>
                <a:gd name="T73" fmla="*/ 764 h 1233"/>
                <a:gd name="T74" fmla="*/ 1062 w 1385"/>
                <a:gd name="T75" fmla="*/ 808 h 1233"/>
                <a:gd name="T76" fmla="*/ 1023 w 1385"/>
                <a:gd name="T77" fmla="*/ 851 h 1233"/>
                <a:gd name="T78" fmla="*/ 982 w 1385"/>
                <a:gd name="T79" fmla="*/ 891 h 1233"/>
                <a:gd name="T80" fmla="*/ 939 w 1385"/>
                <a:gd name="T81" fmla="*/ 929 h 1233"/>
                <a:gd name="T82" fmla="*/ 895 w 1385"/>
                <a:gd name="T83" fmla="*/ 965 h 1233"/>
                <a:gd name="T84" fmla="*/ 849 w 1385"/>
                <a:gd name="T85" fmla="*/ 1000 h 1233"/>
                <a:gd name="T86" fmla="*/ 801 w 1385"/>
                <a:gd name="T87" fmla="*/ 1032 h 1233"/>
                <a:gd name="T88" fmla="*/ 752 w 1385"/>
                <a:gd name="T89" fmla="*/ 1063 h 1233"/>
                <a:gd name="T90" fmla="*/ 701 w 1385"/>
                <a:gd name="T91" fmla="*/ 1090 h 1233"/>
                <a:gd name="T92" fmla="*/ 649 w 1385"/>
                <a:gd name="T93" fmla="*/ 1116 h 1233"/>
                <a:gd name="T94" fmla="*/ 595 w 1385"/>
                <a:gd name="T95" fmla="*/ 1139 h 1233"/>
                <a:gd name="T96" fmla="*/ 541 w 1385"/>
                <a:gd name="T97" fmla="*/ 1161 h 1233"/>
                <a:gd name="T98" fmla="*/ 485 w 1385"/>
                <a:gd name="T99" fmla="*/ 1180 h 1233"/>
                <a:gd name="T100" fmla="*/ 428 w 1385"/>
                <a:gd name="T101" fmla="*/ 1196 h 1233"/>
                <a:gd name="T102" fmla="*/ 370 w 1385"/>
                <a:gd name="T103" fmla="*/ 1209 h 1233"/>
                <a:gd name="T104" fmla="*/ 311 w 1385"/>
                <a:gd name="T105" fmla="*/ 1220 h 1233"/>
                <a:gd name="T106" fmla="*/ 251 w 1385"/>
                <a:gd name="T107" fmla="*/ 1228 h 1233"/>
                <a:gd name="T108" fmla="*/ 191 w 1385"/>
                <a:gd name="T109" fmla="*/ 1233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85" h="1233">
                  <a:moveTo>
                    <a:pt x="191" y="1233"/>
                  </a:moveTo>
                  <a:lnTo>
                    <a:pt x="0" y="903"/>
                  </a:lnTo>
                  <a:lnTo>
                    <a:pt x="194" y="592"/>
                  </a:lnTo>
                  <a:lnTo>
                    <a:pt x="221" y="588"/>
                  </a:lnTo>
                  <a:lnTo>
                    <a:pt x="248" y="582"/>
                  </a:lnTo>
                  <a:lnTo>
                    <a:pt x="262" y="579"/>
                  </a:lnTo>
                  <a:lnTo>
                    <a:pt x="275" y="575"/>
                  </a:lnTo>
                  <a:lnTo>
                    <a:pt x="302" y="567"/>
                  </a:lnTo>
                  <a:lnTo>
                    <a:pt x="327" y="558"/>
                  </a:lnTo>
                  <a:lnTo>
                    <a:pt x="354" y="548"/>
                  </a:lnTo>
                  <a:lnTo>
                    <a:pt x="379" y="537"/>
                  </a:lnTo>
                  <a:lnTo>
                    <a:pt x="391" y="531"/>
                  </a:lnTo>
                  <a:lnTo>
                    <a:pt x="403" y="525"/>
                  </a:lnTo>
                  <a:lnTo>
                    <a:pt x="427" y="511"/>
                  </a:lnTo>
                  <a:lnTo>
                    <a:pt x="450" y="497"/>
                  </a:lnTo>
                  <a:lnTo>
                    <a:pt x="472" y="482"/>
                  </a:lnTo>
                  <a:lnTo>
                    <a:pt x="494" y="467"/>
                  </a:lnTo>
                  <a:lnTo>
                    <a:pt x="506" y="458"/>
                  </a:lnTo>
                  <a:lnTo>
                    <a:pt x="516" y="450"/>
                  </a:lnTo>
                  <a:lnTo>
                    <a:pt x="526" y="441"/>
                  </a:lnTo>
                  <a:lnTo>
                    <a:pt x="536" y="432"/>
                  </a:lnTo>
                  <a:lnTo>
                    <a:pt x="546" y="423"/>
                  </a:lnTo>
                  <a:lnTo>
                    <a:pt x="556" y="414"/>
                  </a:lnTo>
                  <a:lnTo>
                    <a:pt x="565" y="405"/>
                  </a:lnTo>
                  <a:lnTo>
                    <a:pt x="575" y="395"/>
                  </a:lnTo>
                  <a:lnTo>
                    <a:pt x="584" y="385"/>
                  </a:lnTo>
                  <a:lnTo>
                    <a:pt x="593" y="375"/>
                  </a:lnTo>
                  <a:lnTo>
                    <a:pt x="610" y="353"/>
                  </a:lnTo>
                  <a:lnTo>
                    <a:pt x="626" y="332"/>
                  </a:lnTo>
                  <a:lnTo>
                    <a:pt x="642" y="310"/>
                  </a:lnTo>
                  <a:lnTo>
                    <a:pt x="656" y="287"/>
                  </a:lnTo>
                  <a:lnTo>
                    <a:pt x="671" y="264"/>
                  </a:lnTo>
                  <a:lnTo>
                    <a:pt x="683" y="240"/>
                  </a:lnTo>
                  <a:lnTo>
                    <a:pt x="689" y="228"/>
                  </a:lnTo>
                  <a:lnTo>
                    <a:pt x="695" y="215"/>
                  </a:lnTo>
                  <a:lnTo>
                    <a:pt x="705" y="189"/>
                  </a:lnTo>
                  <a:lnTo>
                    <a:pt x="715" y="164"/>
                  </a:lnTo>
                  <a:lnTo>
                    <a:pt x="723" y="138"/>
                  </a:lnTo>
                  <a:lnTo>
                    <a:pt x="731" y="111"/>
                  </a:lnTo>
                  <a:lnTo>
                    <a:pt x="737" y="84"/>
                  </a:lnTo>
                  <a:lnTo>
                    <a:pt x="742" y="57"/>
                  </a:lnTo>
                  <a:lnTo>
                    <a:pt x="746" y="28"/>
                  </a:lnTo>
                  <a:lnTo>
                    <a:pt x="747" y="14"/>
                  </a:lnTo>
                  <a:lnTo>
                    <a:pt x="748" y="0"/>
                  </a:lnTo>
                  <a:lnTo>
                    <a:pt x="1032" y="202"/>
                  </a:lnTo>
                  <a:lnTo>
                    <a:pt x="1385" y="4"/>
                  </a:lnTo>
                  <a:lnTo>
                    <a:pt x="1384" y="36"/>
                  </a:lnTo>
                  <a:lnTo>
                    <a:pt x="1382" y="66"/>
                  </a:lnTo>
                  <a:lnTo>
                    <a:pt x="1379" y="96"/>
                  </a:lnTo>
                  <a:lnTo>
                    <a:pt x="1375" y="126"/>
                  </a:lnTo>
                  <a:lnTo>
                    <a:pt x="1371" y="156"/>
                  </a:lnTo>
                  <a:lnTo>
                    <a:pt x="1366" y="185"/>
                  </a:lnTo>
                  <a:lnTo>
                    <a:pt x="1360" y="216"/>
                  </a:lnTo>
                  <a:lnTo>
                    <a:pt x="1354" y="245"/>
                  </a:lnTo>
                  <a:lnTo>
                    <a:pt x="1347" y="273"/>
                  </a:lnTo>
                  <a:lnTo>
                    <a:pt x="1339" y="302"/>
                  </a:lnTo>
                  <a:lnTo>
                    <a:pt x="1331" y="330"/>
                  </a:lnTo>
                  <a:lnTo>
                    <a:pt x="1322" y="359"/>
                  </a:lnTo>
                  <a:lnTo>
                    <a:pt x="1313" y="387"/>
                  </a:lnTo>
                  <a:lnTo>
                    <a:pt x="1301" y="414"/>
                  </a:lnTo>
                  <a:lnTo>
                    <a:pt x="1291" y="441"/>
                  </a:lnTo>
                  <a:lnTo>
                    <a:pt x="1279" y="468"/>
                  </a:lnTo>
                  <a:lnTo>
                    <a:pt x="1268" y="494"/>
                  </a:lnTo>
                  <a:lnTo>
                    <a:pt x="1255" y="522"/>
                  </a:lnTo>
                  <a:lnTo>
                    <a:pt x="1242" y="547"/>
                  </a:lnTo>
                  <a:lnTo>
                    <a:pt x="1228" y="573"/>
                  </a:lnTo>
                  <a:lnTo>
                    <a:pt x="1214" y="598"/>
                  </a:lnTo>
                  <a:lnTo>
                    <a:pt x="1200" y="623"/>
                  </a:lnTo>
                  <a:lnTo>
                    <a:pt x="1184" y="647"/>
                  </a:lnTo>
                  <a:lnTo>
                    <a:pt x="1169" y="671"/>
                  </a:lnTo>
                  <a:lnTo>
                    <a:pt x="1152" y="696"/>
                  </a:lnTo>
                  <a:lnTo>
                    <a:pt x="1135" y="719"/>
                  </a:lnTo>
                  <a:lnTo>
                    <a:pt x="1117" y="742"/>
                  </a:lnTo>
                  <a:lnTo>
                    <a:pt x="1099" y="764"/>
                  </a:lnTo>
                  <a:lnTo>
                    <a:pt x="1081" y="786"/>
                  </a:lnTo>
                  <a:lnTo>
                    <a:pt x="1062" y="808"/>
                  </a:lnTo>
                  <a:lnTo>
                    <a:pt x="1043" y="829"/>
                  </a:lnTo>
                  <a:lnTo>
                    <a:pt x="1023" y="851"/>
                  </a:lnTo>
                  <a:lnTo>
                    <a:pt x="1003" y="871"/>
                  </a:lnTo>
                  <a:lnTo>
                    <a:pt x="982" y="891"/>
                  </a:lnTo>
                  <a:lnTo>
                    <a:pt x="961" y="910"/>
                  </a:lnTo>
                  <a:lnTo>
                    <a:pt x="939" y="929"/>
                  </a:lnTo>
                  <a:lnTo>
                    <a:pt x="917" y="947"/>
                  </a:lnTo>
                  <a:lnTo>
                    <a:pt x="895" y="965"/>
                  </a:lnTo>
                  <a:lnTo>
                    <a:pt x="872" y="982"/>
                  </a:lnTo>
                  <a:lnTo>
                    <a:pt x="849" y="1000"/>
                  </a:lnTo>
                  <a:lnTo>
                    <a:pt x="826" y="1017"/>
                  </a:lnTo>
                  <a:lnTo>
                    <a:pt x="801" y="1032"/>
                  </a:lnTo>
                  <a:lnTo>
                    <a:pt x="776" y="1048"/>
                  </a:lnTo>
                  <a:lnTo>
                    <a:pt x="752" y="1063"/>
                  </a:lnTo>
                  <a:lnTo>
                    <a:pt x="727" y="1077"/>
                  </a:lnTo>
                  <a:lnTo>
                    <a:pt x="701" y="1090"/>
                  </a:lnTo>
                  <a:lnTo>
                    <a:pt x="676" y="1104"/>
                  </a:lnTo>
                  <a:lnTo>
                    <a:pt x="649" y="1116"/>
                  </a:lnTo>
                  <a:lnTo>
                    <a:pt x="622" y="1128"/>
                  </a:lnTo>
                  <a:lnTo>
                    <a:pt x="595" y="1139"/>
                  </a:lnTo>
                  <a:lnTo>
                    <a:pt x="568" y="1150"/>
                  </a:lnTo>
                  <a:lnTo>
                    <a:pt x="541" y="1161"/>
                  </a:lnTo>
                  <a:lnTo>
                    <a:pt x="514" y="1171"/>
                  </a:lnTo>
                  <a:lnTo>
                    <a:pt x="485" y="1180"/>
                  </a:lnTo>
                  <a:lnTo>
                    <a:pt x="456" y="1188"/>
                  </a:lnTo>
                  <a:lnTo>
                    <a:pt x="428" y="1196"/>
                  </a:lnTo>
                  <a:lnTo>
                    <a:pt x="399" y="1203"/>
                  </a:lnTo>
                  <a:lnTo>
                    <a:pt x="370" y="1209"/>
                  </a:lnTo>
                  <a:lnTo>
                    <a:pt x="340" y="1215"/>
                  </a:lnTo>
                  <a:lnTo>
                    <a:pt x="311" y="1220"/>
                  </a:lnTo>
                  <a:lnTo>
                    <a:pt x="281" y="1224"/>
                  </a:lnTo>
                  <a:lnTo>
                    <a:pt x="251" y="1228"/>
                  </a:lnTo>
                  <a:lnTo>
                    <a:pt x="221" y="1231"/>
                  </a:lnTo>
                  <a:lnTo>
                    <a:pt x="191" y="1233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1754" rIns="0" bIns="31754" anchor="ctr"/>
            <a:lstStyle/>
            <a:p>
              <a:pPr marL="141243" indent="-141243">
                <a:lnSpc>
                  <a:spcPct val="120000"/>
                </a:lnSpc>
                <a:spcBef>
                  <a:spcPts val="464"/>
                </a:spcBef>
                <a:spcAft>
                  <a:spcPts val="464"/>
                </a:spcAft>
                <a:buFont typeface="Arial" pitchFamily="34" charset="0"/>
                <a:buChar char="•"/>
                <a:defRPr/>
              </a:pPr>
              <a:endPara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endParaRPr>
            </a:p>
          </p:txBody>
        </p:sp>
      </p:grpSp>
      <p:sp>
        <p:nvSpPr>
          <p:cNvPr id="12" name="TextBox 10"/>
          <p:cNvSpPr txBox="1"/>
          <p:nvPr/>
        </p:nvSpPr>
        <p:spPr>
          <a:xfrm>
            <a:off x="2783632" y="2060848"/>
            <a:ext cx="6525386" cy="1057498"/>
          </a:xfrm>
          <a:prstGeom prst="rect">
            <a:avLst/>
          </a:prstGeom>
          <a:noFill/>
        </p:spPr>
        <p:txBody>
          <a:bodyPr lIns="94336" tIns="47168" rIns="94336" bIns="47168" anchor="ctr"/>
          <a:lstStyle/>
          <a:p>
            <a:pPr algn="ctr">
              <a:lnSpc>
                <a:spcPct val="130000"/>
              </a:lnSpc>
              <a:defRPr/>
            </a:pPr>
            <a:r>
              <a:rPr lang="zh-CN" altLang="en-US" sz="3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黑体" pitchFamily="49" charset="-122"/>
                <a:ea typeface="黑体" pitchFamily="49" charset="-122"/>
              </a:rPr>
              <a:t>由用人单位将备案表交到工伤保险股</a:t>
            </a:r>
            <a:endParaRPr lang="en-US" altLang="zh-CN" sz="3000" kern="0" dirty="0">
              <a:solidFill>
                <a:schemeClr val="tx1">
                  <a:lumMod val="95000"/>
                  <a:lumOff val="5000"/>
                </a:schemeClr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3" name="TextBox 10"/>
          <p:cNvSpPr txBox="1"/>
          <p:nvPr/>
        </p:nvSpPr>
        <p:spPr>
          <a:xfrm>
            <a:off x="4564018" y="5134942"/>
            <a:ext cx="2790990" cy="1057498"/>
          </a:xfrm>
          <a:prstGeom prst="rect">
            <a:avLst/>
          </a:prstGeom>
          <a:noFill/>
        </p:spPr>
        <p:txBody>
          <a:bodyPr lIns="94336" tIns="47168" rIns="94336" bIns="47168" anchor="ctr"/>
          <a:lstStyle/>
          <a:p>
            <a:pPr algn="ctr">
              <a:lnSpc>
                <a:spcPct val="130000"/>
              </a:lnSpc>
              <a:defRPr/>
            </a:pPr>
            <a:r>
              <a:rPr lang="zh-CN" altLang="en-US" sz="17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地点：政务中心</a:t>
            </a:r>
            <a:r>
              <a:rPr lang="en-US" altLang="zh-CN" sz="17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815</a:t>
            </a:r>
            <a:r>
              <a:rPr lang="zh-CN" altLang="en-US" sz="17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室</a:t>
            </a:r>
            <a:endParaRPr lang="en-US" altLang="zh-CN" sz="1700" kern="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5532" y="2982715"/>
            <a:ext cx="1707962" cy="2415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1693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96296E-6 L -0.39479 -0.00255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40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9494 0.233417 E" pathEditMode="relative" ptsTypes="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494 -0.233417 L 0 0 E" pathEditMode="relative" ptsTypes="">
                                      <p:cBhvr>
                                        <p:cTn id="4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" presetClass="emp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  <p:from x="100000" y="100000"/>
                                      <p:to x="26321" y="228399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  <p:from x="379923" y="43783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0" presetClass="exit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3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9494 0.233417 E" pathEditMode="relative" ptsTypes=""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494 -0.233417 L 0 0 E" pathEditMode="relative" ptsTypes="">
                                      <p:cBhvr>
                                        <p:cTn id="6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" presetClass="emp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  <p:from x="100000" y="100000"/>
                                      <p:to x="26321" y="228399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  <p:from x="379923" y="43783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0" presetClass="exit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9494 0.233417 E" pathEditMode="relative" ptsTypes="">
                                      <p:cBhvr>
                                        <p:cTn id="7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494 -0.233417 L 0 0 E" pathEditMode="relative" ptsTypes="">
                                      <p:cBhvr>
                                        <p:cTn id="7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6" presetID="6" presetClass="emp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  <p:from x="100000" y="100000"/>
                                      <p:to x="26321" y="228399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  <p:from x="379923" y="43783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10" presetClass="exit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3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9494 0.233417 E" pathEditMode="relative" ptsTypes="">
                                      <p:cBhvr>
                                        <p:cTn id="8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494 -0.233417 L 0 0 E" pathEditMode="relative" ptsTypes="">
                                      <p:cBhvr>
                                        <p:cTn id="8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6" presetClass="emp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  <p:from x="100000" y="100000"/>
                                      <p:to x="26321" y="228399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  <p:from x="379923" y="43783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10" presetClass="exit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3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9494 0.233417 E" pathEditMode="relative" ptsTypes="">
                                      <p:cBhvr>
                                        <p:cTn id="10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494 -0.233417 L 0 0 E" pathEditMode="relative" ptsTypes="">
                                      <p:cBhvr>
                                        <p:cTn id="10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6" presetClass="emph" presetSubtype="0" accel="50000" decel="5000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  <p:from x="100000" y="100000"/>
                                      <p:to x="26321" y="228399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  <p:from x="379923" y="43783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10" presetClass="exit" presetSubtype="0" accel="50000" decel="5000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63" presetClass="path" presetSubtype="0" accel="50000" decel="5000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9494 0.233417 E" pathEditMode="relative" ptsTypes="">
                                      <p:cBhvr>
                                        <p:cTn id="1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494 -0.233417 L 0 0 E" pathEditMode="relative" ptsTypes="">
                                      <p:cBhvr>
                                        <p:cTn id="11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6" presetClass="emph" presetSubtype="0" accel="50000" decel="5000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9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  <p:from x="100000" y="100000"/>
                                      <p:to x="26321" y="228399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1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  <p:from x="379923" y="43783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12" grpId="0"/>
      <p:bldP spid="12" grpId="1"/>
      <p:bldP spid="12" grpId="2"/>
      <p:bldP spid="12" grpId="3"/>
      <p:bldP spid="12" grpId="4"/>
      <p:bldP spid="12" grpId="5"/>
      <p:bldP spid="12" grpId="6"/>
      <p:bldP spid="12" grpId="7"/>
      <p:bldP spid="12" grpId="8"/>
      <p:bldP spid="12" grpId="9"/>
      <p:bldP spid="12" grpId="10"/>
      <p:bldP spid="12" grpId="11"/>
      <p:bldP spid="12" grpId="12"/>
      <p:bldP spid="12" grpId="13"/>
      <p:bldP spid="12" grpId="14"/>
      <p:bldP spid="12" grpId="15"/>
      <p:bldP spid="12" grpId="16"/>
      <p:bldP spid="12" grpId="17"/>
      <p:bldP spid="12" grpId="18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15681" y="-584502"/>
            <a:ext cx="5485932" cy="775791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9F3D8E8-EC2F-DEF4-F883-B4DE34F7206A}"/>
              </a:ext>
            </a:extLst>
          </p:cNvPr>
          <p:cNvSpPr/>
          <p:nvPr/>
        </p:nvSpPr>
        <p:spPr>
          <a:xfrm>
            <a:off x="1775520" y="3140968"/>
            <a:ext cx="8712968" cy="2088232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90633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9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"/>
                            </p:stCondLst>
                            <p:childTnLst>
                              <p:par>
                                <p:cTn id="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-1.875E-6 -0.48032 " pathEditMode="relative" rAng="0" ptsTypes="AA">
                                      <p:cBhvr>
                                        <p:cTn id="16" dur="9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4171203"/>
            <a:ext cx="2327250" cy="216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10"/>
          <p:cNvSpPr txBox="1"/>
          <p:nvPr/>
        </p:nvSpPr>
        <p:spPr>
          <a:xfrm>
            <a:off x="1775520" y="1484784"/>
            <a:ext cx="8496944" cy="2952328"/>
          </a:xfrm>
          <a:prstGeom prst="rect">
            <a:avLst/>
          </a:prstGeom>
          <a:noFill/>
        </p:spPr>
        <p:txBody>
          <a:bodyPr lIns="94336" tIns="47168" rIns="94336" bIns="47168" anchor="ctr"/>
          <a:lstStyle/>
          <a:p>
            <a:pPr algn="ctr">
              <a:lnSpc>
                <a:spcPct val="130000"/>
              </a:lnSpc>
              <a:defRPr/>
            </a:pPr>
            <a:r>
              <a:rPr lang="zh-CN" altLang="en-US" sz="6000" u="sng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itchFamily="2" charset="-122"/>
                <a:ea typeface="方正粗黑宋简体" pitchFamily="2" charset="-122"/>
              </a:rPr>
              <a:t>交了备案表，工伤认定还</a:t>
            </a:r>
            <a:r>
              <a:rPr lang="zh-CN" altLang="en-US" sz="6600" u="sng" kern="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itchFamily="2" charset="-122"/>
                <a:ea typeface="方正粗黑宋简体" pitchFamily="2" charset="-122"/>
              </a:rPr>
              <a:t>没有</a:t>
            </a:r>
            <a:r>
              <a:rPr lang="zh-CN" altLang="en-US" sz="6000" u="sng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itchFamily="2" charset="-122"/>
                <a:ea typeface="方正粗黑宋简体" pitchFamily="2" charset="-122"/>
              </a:rPr>
              <a:t>开始。</a:t>
            </a:r>
            <a:endParaRPr lang="en-US" altLang="zh-CN" sz="6000" u="sng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4151784" y="2564904"/>
            <a:ext cx="2160240" cy="21602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063552" y="5805264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注：提交</a:t>
            </a:r>
            <a:r>
              <a:rPr lang="en-US" altLang="zh-CN" dirty="0"/>
              <a:t>《</a:t>
            </a:r>
            <a:r>
              <a:rPr lang="zh-CN" altLang="en-US" dirty="0"/>
              <a:t>工伤认定申请表</a:t>
            </a:r>
            <a:r>
              <a:rPr lang="en-US" altLang="zh-CN" dirty="0"/>
              <a:t>》</a:t>
            </a:r>
            <a:r>
              <a:rPr lang="zh-CN" altLang="en-US" dirty="0"/>
              <a:t>才是开始了。</a:t>
            </a:r>
          </a:p>
        </p:txBody>
      </p:sp>
    </p:spTree>
    <p:extLst>
      <p:ext uri="{BB962C8B-B14F-4D97-AF65-F5344CB8AC3E}">
        <p14:creationId xmlns:p14="http://schemas.microsoft.com/office/powerpoint/2010/main" val="179802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mph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3" grpId="3"/>
      <p:bldP spid="2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4"/>
          <p:cNvSpPr txBox="1">
            <a:spLocks noChangeArrowheads="1"/>
          </p:cNvSpPr>
          <p:nvPr/>
        </p:nvSpPr>
        <p:spPr bwMode="auto">
          <a:xfrm>
            <a:off x="2207568" y="577483"/>
            <a:ext cx="46085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000" b="1" kern="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交劳动能力鉴定申请表（有需要的）</a:t>
            </a:r>
          </a:p>
        </p:txBody>
      </p:sp>
      <p:sp>
        <p:nvSpPr>
          <p:cNvPr id="3" name="矩形 2"/>
          <p:cNvSpPr/>
          <p:nvPr/>
        </p:nvSpPr>
        <p:spPr>
          <a:xfrm>
            <a:off x="1775520" y="469772"/>
            <a:ext cx="372660" cy="44719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959128" y="709549"/>
            <a:ext cx="248440" cy="29812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3251" y="1200813"/>
            <a:ext cx="3579442" cy="5063179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BC4B990-DF38-1DA0-9364-6617FAA2E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15139" y="1191935"/>
            <a:ext cx="3579442" cy="5063179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98B9BE3-89A2-D4D2-AA58-FA6DDB3F8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97026" y="1183057"/>
            <a:ext cx="3579442" cy="5063179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69899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6212323" y="941720"/>
            <a:ext cx="4680520" cy="1299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2000"/>
              </a:lnSpc>
              <a:defRPr/>
            </a:pPr>
            <a:r>
              <a:rPr lang="zh-CN" alt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重点部分 </a:t>
            </a:r>
            <a:r>
              <a:rPr lang="en-US" altLang="zh-CN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</a:p>
        </p:txBody>
      </p:sp>
      <p:sp>
        <p:nvSpPr>
          <p:cNvPr id="25" name="TextBox 146"/>
          <p:cNvSpPr txBox="1">
            <a:spLocks noChangeArrowheads="1"/>
          </p:cNvSpPr>
          <p:nvPr/>
        </p:nvSpPr>
        <p:spPr bwMode="auto">
          <a:xfrm>
            <a:off x="5260626" y="2521383"/>
            <a:ext cx="5011838" cy="570602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404" tIns="38702" rIns="77404" bIns="387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3200" kern="0" dirty="0">
                <a:latin typeface="微软雅黑" pitchFamily="34" charset="-122"/>
                <a:ea typeface="微软雅黑" pitchFamily="34" charset="-122"/>
              </a:rPr>
              <a:t>怎么网上填写备案表</a:t>
            </a:r>
            <a:endParaRPr lang="en-US" sz="3200" kern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TextBox 146"/>
          <p:cNvSpPr txBox="1">
            <a:spLocks noChangeArrowheads="1"/>
          </p:cNvSpPr>
          <p:nvPr/>
        </p:nvSpPr>
        <p:spPr bwMode="auto">
          <a:xfrm>
            <a:off x="5278906" y="3360279"/>
            <a:ext cx="5281589" cy="570602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404" tIns="38702" rIns="77404" bIns="387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3200" kern="0" dirty="0">
                <a:latin typeface="微软雅黑" pitchFamily="34" charset="-122"/>
                <a:ea typeface="微软雅黑" pitchFamily="34" charset="-122"/>
              </a:rPr>
              <a:t>怎么网上填写申请表</a:t>
            </a:r>
            <a:endParaRPr lang="en-US" altLang="zh-CN" sz="3200" kern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TextBox 146"/>
          <p:cNvSpPr txBox="1">
            <a:spLocks noChangeArrowheads="1"/>
          </p:cNvSpPr>
          <p:nvPr/>
        </p:nvSpPr>
        <p:spPr bwMode="auto">
          <a:xfrm>
            <a:off x="5276613" y="4165091"/>
            <a:ext cx="5674676" cy="570602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404" tIns="38702" rIns="77404" bIns="387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3200" kern="0" dirty="0">
                <a:latin typeface="微软雅黑" pitchFamily="34" charset="-122"/>
                <a:ea typeface="微软雅黑" pitchFamily="34" charset="-122"/>
              </a:rPr>
              <a:t>怎么网上申请劳动能力鉴定</a:t>
            </a:r>
            <a:endParaRPr lang="en-US" altLang="zh-CN" sz="3200" kern="0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581293AB-9AFD-DF85-551F-231A51495E65}"/>
              </a:ext>
            </a:extLst>
          </p:cNvPr>
          <p:cNvGrpSpPr/>
          <p:nvPr/>
        </p:nvGrpSpPr>
        <p:grpSpPr>
          <a:xfrm>
            <a:off x="5401681" y="2124629"/>
            <a:ext cx="576063" cy="577175"/>
            <a:chOff x="5765800" y="4437856"/>
            <a:chExt cx="822325" cy="823913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3" name="Oval 39">
              <a:extLst>
                <a:ext uri="{FF2B5EF4-FFF2-40B4-BE49-F238E27FC236}">
                  <a16:creationId xmlns:a16="http://schemas.microsoft.com/office/drawing/2014/main" id="{9FD05412-F1B9-E7E0-BA8F-DA44114FF3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5800" y="4437856"/>
              <a:ext cx="822325" cy="823913"/>
            </a:xfrm>
            <a:prstGeom prst="ellipse">
              <a:avLst/>
            </a:prstGeom>
            <a:solidFill>
              <a:srgbClr val="ECEDE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" name="Freeform 341">
              <a:extLst>
                <a:ext uri="{FF2B5EF4-FFF2-40B4-BE49-F238E27FC236}">
                  <a16:creationId xmlns:a16="http://schemas.microsoft.com/office/drawing/2014/main" id="{B03AB1C3-0703-45CC-5FCE-F23C2C5085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89625" y="4631531"/>
              <a:ext cx="509588" cy="455613"/>
            </a:xfrm>
            <a:custGeom>
              <a:avLst/>
              <a:gdLst>
                <a:gd name="T0" fmla="*/ 283 w 292"/>
                <a:gd name="T1" fmla="*/ 0 h 260"/>
                <a:gd name="T2" fmla="*/ 9 w 292"/>
                <a:gd name="T3" fmla="*/ 0 h 260"/>
                <a:gd name="T4" fmla="*/ 0 w 292"/>
                <a:gd name="T5" fmla="*/ 10 h 260"/>
                <a:gd name="T6" fmla="*/ 0 w 292"/>
                <a:gd name="T7" fmla="*/ 251 h 260"/>
                <a:gd name="T8" fmla="*/ 9 w 292"/>
                <a:gd name="T9" fmla="*/ 260 h 260"/>
                <a:gd name="T10" fmla="*/ 283 w 292"/>
                <a:gd name="T11" fmla="*/ 260 h 260"/>
                <a:gd name="T12" fmla="*/ 292 w 292"/>
                <a:gd name="T13" fmla="*/ 251 h 260"/>
                <a:gd name="T14" fmla="*/ 292 w 292"/>
                <a:gd name="T15" fmla="*/ 10 h 260"/>
                <a:gd name="T16" fmla="*/ 283 w 292"/>
                <a:gd name="T17" fmla="*/ 0 h 260"/>
                <a:gd name="T18" fmla="*/ 225 w 292"/>
                <a:gd name="T19" fmla="*/ 21 h 260"/>
                <a:gd name="T20" fmla="*/ 237 w 292"/>
                <a:gd name="T21" fmla="*/ 33 h 260"/>
                <a:gd name="T22" fmla="*/ 225 w 292"/>
                <a:gd name="T23" fmla="*/ 45 h 260"/>
                <a:gd name="T24" fmla="*/ 212 w 292"/>
                <a:gd name="T25" fmla="*/ 33 h 260"/>
                <a:gd name="T26" fmla="*/ 225 w 292"/>
                <a:gd name="T27" fmla="*/ 21 h 260"/>
                <a:gd name="T28" fmla="*/ 188 w 292"/>
                <a:gd name="T29" fmla="*/ 21 h 260"/>
                <a:gd name="T30" fmla="*/ 201 w 292"/>
                <a:gd name="T31" fmla="*/ 33 h 260"/>
                <a:gd name="T32" fmla="*/ 188 w 292"/>
                <a:gd name="T33" fmla="*/ 45 h 260"/>
                <a:gd name="T34" fmla="*/ 176 w 292"/>
                <a:gd name="T35" fmla="*/ 33 h 260"/>
                <a:gd name="T36" fmla="*/ 188 w 292"/>
                <a:gd name="T37" fmla="*/ 21 h 260"/>
                <a:gd name="T38" fmla="*/ 274 w 292"/>
                <a:gd name="T39" fmla="*/ 242 h 260"/>
                <a:gd name="T40" fmla="*/ 18 w 292"/>
                <a:gd name="T41" fmla="*/ 242 h 260"/>
                <a:gd name="T42" fmla="*/ 18 w 292"/>
                <a:gd name="T43" fmla="*/ 65 h 260"/>
                <a:gd name="T44" fmla="*/ 274 w 292"/>
                <a:gd name="T45" fmla="*/ 65 h 260"/>
                <a:gd name="T46" fmla="*/ 274 w 292"/>
                <a:gd name="T47" fmla="*/ 242 h 260"/>
                <a:gd name="T48" fmla="*/ 261 w 292"/>
                <a:gd name="T49" fmla="*/ 45 h 260"/>
                <a:gd name="T50" fmla="*/ 249 w 292"/>
                <a:gd name="T51" fmla="*/ 33 h 260"/>
                <a:gd name="T52" fmla="*/ 261 w 292"/>
                <a:gd name="T53" fmla="*/ 21 h 260"/>
                <a:gd name="T54" fmla="*/ 274 w 292"/>
                <a:gd name="T55" fmla="*/ 33 h 260"/>
                <a:gd name="T56" fmla="*/ 261 w 292"/>
                <a:gd name="T57" fmla="*/ 45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2" h="260">
                  <a:moveTo>
                    <a:pt x="283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251"/>
                    <a:pt x="0" y="251"/>
                    <a:pt x="0" y="251"/>
                  </a:cubicBezTo>
                  <a:cubicBezTo>
                    <a:pt x="0" y="256"/>
                    <a:pt x="4" y="260"/>
                    <a:pt x="9" y="260"/>
                  </a:cubicBezTo>
                  <a:cubicBezTo>
                    <a:pt x="283" y="260"/>
                    <a:pt x="283" y="260"/>
                    <a:pt x="283" y="260"/>
                  </a:cubicBezTo>
                  <a:cubicBezTo>
                    <a:pt x="288" y="260"/>
                    <a:pt x="292" y="256"/>
                    <a:pt x="292" y="251"/>
                  </a:cubicBezTo>
                  <a:cubicBezTo>
                    <a:pt x="292" y="10"/>
                    <a:pt x="292" y="10"/>
                    <a:pt x="292" y="10"/>
                  </a:cubicBezTo>
                  <a:cubicBezTo>
                    <a:pt x="292" y="5"/>
                    <a:pt x="288" y="0"/>
                    <a:pt x="283" y="0"/>
                  </a:cubicBezTo>
                  <a:close/>
                  <a:moveTo>
                    <a:pt x="225" y="21"/>
                  </a:moveTo>
                  <a:cubicBezTo>
                    <a:pt x="232" y="21"/>
                    <a:pt x="237" y="26"/>
                    <a:pt x="237" y="33"/>
                  </a:cubicBezTo>
                  <a:cubicBezTo>
                    <a:pt x="237" y="40"/>
                    <a:pt x="232" y="45"/>
                    <a:pt x="225" y="45"/>
                  </a:cubicBezTo>
                  <a:cubicBezTo>
                    <a:pt x="218" y="45"/>
                    <a:pt x="212" y="40"/>
                    <a:pt x="212" y="33"/>
                  </a:cubicBezTo>
                  <a:cubicBezTo>
                    <a:pt x="212" y="26"/>
                    <a:pt x="218" y="21"/>
                    <a:pt x="225" y="21"/>
                  </a:cubicBezTo>
                  <a:close/>
                  <a:moveTo>
                    <a:pt x="188" y="21"/>
                  </a:moveTo>
                  <a:cubicBezTo>
                    <a:pt x="195" y="21"/>
                    <a:pt x="201" y="26"/>
                    <a:pt x="201" y="33"/>
                  </a:cubicBezTo>
                  <a:cubicBezTo>
                    <a:pt x="201" y="40"/>
                    <a:pt x="195" y="45"/>
                    <a:pt x="188" y="45"/>
                  </a:cubicBezTo>
                  <a:cubicBezTo>
                    <a:pt x="182" y="45"/>
                    <a:pt x="176" y="40"/>
                    <a:pt x="176" y="33"/>
                  </a:cubicBezTo>
                  <a:cubicBezTo>
                    <a:pt x="176" y="26"/>
                    <a:pt x="182" y="21"/>
                    <a:pt x="188" y="21"/>
                  </a:cubicBezTo>
                  <a:close/>
                  <a:moveTo>
                    <a:pt x="274" y="242"/>
                  </a:moveTo>
                  <a:cubicBezTo>
                    <a:pt x="18" y="242"/>
                    <a:pt x="18" y="242"/>
                    <a:pt x="18" y="242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274" y="65"/>
                    <a:pt x="274" y="65"/>
                    <a:pt x="274" y="65"/>
                  </a:cubicBezTo>
                  <a:lnTo>
                    <a:pt x="274" y="242"/>
                  </a:lnTo>
                  <a:close/>
                  <a:moveTo>
                    <a:pt x="261" y="45"/>
                  </a:moveTo>
                  <a:cubicBezTo>
                    <a:pt x="254" y="45"/>
                    <a:pt x="249" y="40"/>
                    <a:pt x="249" y="33"/>
                  </a:cubicBezTo>
                  <a:cubicBezTo>
                    <a:pt x="249" y="26"/>
                    <a:pt x="254" y="21"/>
                    <a:pt x="261" y="21"/>
                  </a:cubicBezTo>
                  <a:cubicBezTo>
                    <a:pt x="268" y="21"/>
                    <a:pt x="274" y="26"/>
                    <a:pt x="274" y="33"/>
                  </a:cubicBezTo>
                  <a:cubicBezTo>
                    <a:pt x="274" y="40"/>
                    <a:pt x="268" y="45"/>
                    <a:pt x="261" y="45"/>
                  </a:cubicBezTo>
                  <a:close/>
                </a:path>
              </a:pathLst>
            </a:custGeom>
            <a:solidFill>
              <a:srgbClr val="42495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" name="Rectangle 342">
              <a:extLst>
                <a:ext uri="{FF2B5EF4-FFF2-40B4-BE49-F238E27FC236}">
                  <a16:creationId xmlns:a16="http://schemas.microsoft.com/office/drawing/2014/main" id="{BBB3E568-C824-5D14-F022-77F236FFF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7888" y="4785518"/>
              <a:ext cx="368300" cy="69850"/>
            </a:xfrm>
            <a:prstGeom prst="rect">
              <a:avLst/>
            </a:prstGeom>
            <a:solidFill>
              <a:srgbClr val="DA4B2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Rectangle 343">
              <a:extLst>
                <a:ext uri="{FF2B5EF4-FFF2-40B4-BE49-F238E27FC236}">
                  <a16:creationId xmlns:a16="http://schemas.microsoft.com/office/drawing/2014/main" id="{8E25DFD0-F38B-E6B7-CE54-446946F3AD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7888" y="4885531"/>
              <a:ext cx="115888" cy="122238"/>
            </a:xfrm>
            <a:prstGeom prst="rect">
              <a:avLst/>
            </a:prstGeom>
            <a:solidFill>
              <a:srgbClr val="DA4B2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Rectangle 344">
              <a:extLst>
                <a:ext uri="{FF2B5EF4-FFF2-40B4-BE49-F238E27FC236}">
                  <a16:creationId xmlns:a16="http://schemas.microsoft.com/office/drawing/2014/main" id="{27FB26CE-1765-E816-B3A7-93D21DEFD8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000" y="4887118"/>
              <a:ext cx="123825" cy="15875"/>
            </a:xfrm>
            <a:prstGeom prst="rect">
              <a:avLst/>
            </a:prstGeom>
            <a:solidFill>
              <a:srgbClr val="DA4B2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Rectangle 345">
              <a:extLst>
                <a:ext uri="{FF2B5EF4-FFF2-40B4-BE49-F238E27FC236}">
                  <a16:creationId xmlns:a16="http://schemas.microsoft.com/office/drawing/2014/main" id="{460431A8-5FE2-1109-E69A-487E9FECB2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000" y="4936331"/>
              <a:ext cx="123825" cy="17463"/>
            </a:xfrm>
            <a:prstGeom prst="rect">
              <a:avLst/>
            </a:prstGeom>
            <a:solidFill>
              <a:srgbClr val="DA4B2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Rectangle 346">
              <a:extLst>
                <a:ext uri="{FF2B5EF4-FFF2-40B4-BE49-F238E27FC236}">
                  <a16:creationId xmlns:a16="http://schemas.microsoft.com/office/drawing/2014/main" id="{B02A456B-D511-4F8B-FC7D-4BF0F61066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000" y="4987131"/>
              <a:ext cx="123825" cy="15875"/>
            </a:xfrm>
            <a:prstGeom prst="rect">
              <a:avLst/>
            </a:prstGeom>
            <a:solidFill>
              <a:srgbClr val="DA4B2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347">
              <a:extLst>
                <a:ext uri="{FF2B5EF4-FFF2-40B4-BE49-F238E27FC236}">
                  <a16:creationId xmlns:a16="http://schemas.microsoft.com/office/drawing/2014/main" id="{14B650DD-4D1E-B3C9-9C96-FC62D8861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5388" y="4960143"/>
              <a:ext cx="47625" cy="49213"/>
            </a:xfrm>
            <a:custGeom>
              <a:avLst/>
              <a:gdLst>
                <a:gd name="T0" fmla="*/ 9 w 30"/>
                <a:gd name="T1" fmla="*/ 0 h 31"/>
                <a:gd name="T2" fmla="*/ 8 w 30"/>
                <a:gd name="T3" fmla="*/ 3 h 31"/>
                <a:gd name="T4" fmla="*/ 0 w 30"/>
                <a:gd name="T5" fmla="*/ 31 h 31"/>
                <a:gd name="T6" fmla="*/ 28 w 30"/>
                <a:gd name="T7" fmla="*/ 23 h 31"/>
                <a:gd name="T8" fmla="*/ 30 w 30"/>
                <a:gd name="T9" fmla="*/ 23 h 31"/>
                <a:gd name="T10" fmla="*/ 9 w 30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1">
                  <a:moveTo>
                    <a:pt x="9" y="0"/>
                  </a:moveTo>
                  <a:lnTo>
                    <a:pt x="8" y="3"/>
                  </a:lnTo>
                  <a:lnTo>
                    <a:pt x="0" y="31"/>
                  </a:lnTo>
                  <a:lnTo>
                    <a:pt x="28" y="23"/>
                  </a:lnTo>
                  <a:lnTo>
                    <a:pt x="30" y="2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42495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349">
              <a:extLst>
                <a:ext uri="{FF2B5EF4-FFF2-40B4-BE49-F238E27FC236}">
                  <a16:creationId xmlns:a16="http://schemas.microsoft.com/office/drawing/2014/main" id="{CF27FCF2-6A0D-907C-BEBA-A95F163212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00" y="4758531"/>
              <a:ext cx="214313" cy="214313"/>
            </a:xfrm>
            <a:custGeom>
              <a:avLst/>
              <a:gdLst>
                <a:gd name="T0" fmla="*/ 84 w 122"/>
                <a:gd name="T1" fmla="*/ 0 h 123"/>
                <a:gd name="T2" fmla="*/ 83 w 122"/>
                <a:gd name="T3" fmla="*/ 1 h 123"/>
                <a:gd name="T4" fmla="*/ 3 w 122"/>
                <a:gd name="T5" fmla="*/ 81 h 123"/>
                <a:gd name="T6" fmla="*/ 3 w 122"/>
                <a:gd name="T7" fmla="*/ 94 h 123"/>
                <a:gd name="T8" fmla="*/ 4 w 122"/>
                <a:gd name="T9" fmla="*/ 95 h 123"/>
                <a:gd name="T10" fmla="*/ 13 w 122"/>
                <a:gd name="T11" fmla="*/ 97 h 123"/>
                <a:gd name="T12" fmla="*/ 16 w 122"/>
                <a:gd name="T13" fmla="*/ 106 h 123"/>
                <a:gd name="T14" fmla="*/ 16 w 122"/>
                <a:gd name="T15" fmla="*/ 107 h 123"/>
                <a:gd name="T16" fmla="*/ 26 w 122"/>
                <a:gd name="T17" fmla="*/ 109 h 123"/>
                <a:gd name="T18" fmla="*/ 28 w 122"/>
                <a:gd name="T19" fmla="*/ 118 h 123"/>
                <a:gd name="T20" fmla="*/ 29 w 122"/>
                <a:gd name="T21" fmla="*/ 119 h 123"/>
                <a:gd name="T22" fmla="*/ 42 w 122"/>
                <a:gd name="T23" fmla="*/ 119 h 123"/>
                <a:gd name="T24" fmla="*/ 121 w 122"/>
                <a:gd name="T25" fmla="*/ 40 h 123"/>
                <a:gd name="T26" fmla="*/ 122 w 122"/>
                <a:gd name="T27" fmla="*/ 39 h 123"/>
                <a:gd name="T28" fmla="*/ 84 w 122"/>
                <a:gd name="T2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2" h="123">
                  <a:moveTo>
                    <a:pt x="84" y="0"/>
                  </a:moveTo>
                  <a:cubicBezTo>
                    <a:pt x="84" y="1"/>
                    <a:pt x="83" y="1"/>
                    <a:pt x="83" y="1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0" y="84"/>
                    <a:pt x="0" y="90"/>
                    <a:pt x="3" y="94"/>
                  </a:cubicBezTo>
                  <a:cubicBezTo>
                    <a:pt x="4" y="95"/>
                    <a:pt x="4" y="95"/>
                    <a:pt x="4" y="95"/>
                  </a:cubicBezTo>
                  <a:cubicBezTo>
                    <a:pt x="7" y="97"/>
                    <a:pt x="10" y="98"/>
                    <a:pt x="13" y="97"/>
                  </a:cubicBezTo>
                  <a:cubicBezTo>
                    <a:pt x="12" y="100"/>
                    <a:pt x="13" y="104"/>
                    <a:pt x="16" y="106"/>
                  </a:cubicBezTo>
                  <a:cubicBezTo>
                    <a:pt x="16" y="107"/>
                    <a:pt x="16" y="107"/>
                    <a:pt x="16" y="107"/>
                  </a:cubicBezTo>
                  <a:cubicBezTo>
                    <a:pt x="19" y="109"/>
                    <a:pt x="23" y="110"/>
                    <a:pt x="26" y="109"/>
                  </a:cubicBezTo>
                  <a:cubicBezTo>
                    <a:pt x="25" y="112"/>
                    <a:pt x="25" y="116"/>
                    <a:pt x="28" y="118"/>
                  </a:cubicBezTo>
                  <a:cubicBezTo>
                    <a:pt x="29" y="119"/>
                    <a:pt x="29" y="119"/>
                    <a:pt x="29" y="119"/>
                  </a:cubicBezTo>
                  <a:cubicBezTo>
                    <a:pt x="32" y="123"/>
                    <a:pt x="38" y="123"/>
                    <a:pt x="42" y="119"/>
                  </a:cubicBezTo>
                  <a:cubicBezTo>
                    <a:pt x="121" y="40"/>
                    <a:pt x="121" y="40"/>
                    <a:pt x="121" y="40"/>
                  </a:cubicBezTo>
                  <a:cubicBezTo>
                    <a:pt x="122" y="39"/>
                    <a:pt x="122" y="39"/>
                    <a:pt x="122" y="39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rgbClr val="42495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6F7DEB5F-2EDE-C068-E44C-15571ACC5021}"/>
              </a:ext>
            </a:extLst>
          </p:cNvPr>
          <p:cNvGrpSpPr/>
          <p:nvPr/>
        </p:nvGrpSpPr>
        <p:grpSpPr>
          <a:xfrm>
            <a:off x="5401207" y="2926446"/>
            <a:ext cx="576063" cy="577175"/>
            <a:chOff x="5765800" y="4437856"/>
            <a:chExt cx="822325" cy="823913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14" name="Oval 39">
              <a:extLst>
                <a:ext uri="{FF2B5EF4-FFF2-40B4-BE49-F238E27FC236}">
                  <a16:creationId xmlns:a16="http://schemas.microsoft.com/office/drawing/2014/main" id="{4D0C441C-0E2B-032B-8A39-6A9BA8B800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5800" y="4437856"/>
              <a:ext cx="822325" cy="823913"/>
            </a:xfrm>
            <a:prstGeom prst="ellipse">
              <a:avLst/>
            </a:prstGeom>
            <a:solidFill>
              <a:srgbClr val="ECEDE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341">
              <a:extLst>
                <a:ext uri="{FF2B5EF4-FFF2-40B4-BE49-F238E27FC236}">
                  <a16:creationId xmlns:a16="http://schemas.microsoft.com/office/drawing/2014/main" id="{FC50BE88-5C26-4CB3-92AD-93158320C1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89625" y="4631531"/>
              <a:ext cx="509588" cy="455613"/>
            </a:xfrm>
            <a:custGeom>
              <a:avLst/>
              <a:gdLst>
                <a:gd name="T0" fmla="*/ 283 w 292"/>
                <a:gd name="T1" fmla="*/ 0 h 260"/>
                <a:gd name="T2" fmla="*/ 9 w 292"/>
                <a:gd name="T3" fmla="*/ 0 h 260"/>
                <a:gd name="T4" fmla="*/ 0 w 292"/>
                <a:gd name="T5" fmla="*/ 10 h 260"/>
                <a:gd name="T6" fmla="*/ 0 w 292"/>
                <a:gd name="T7" fmla="*/ 251 h 260"/>
                <a:gd name="T8" fmla="*/ 9 w 292"/>
                <a:gd name="T9" fmla="*/ 260 h 260"/>
                <a:gd name="T10" fmla="*/ 283 w 292"/>
                <a:gd name="T11" fmla="*/ 260 h 260"/>
                <a:gd name="T12" fmla="*/ 292 w 292"/>
                <a:gd name="T13" fmla="*/ 251 h 260"/>
                <a:gd name="T14" fmla="*/ 292 w 292"/>
                <a:gd name="T15" fmla="*/ 10 h 260"/>
                <a:gd name="T16" fmla="*/ 283 w 292"/>
                <a:gd name="T17" fmla="*/ 0 h 260"/>
                <a:gd name="T18" fmla="*/ 225 w 292"/>
                <a:gd name="T19" fmla="*/ 21 h 260"/>
                <a:gd name="T20" fmla="*/ 237 w 292"/>
                <a:gd name="T21" fmla="*/ 33 h 260"/>
                <a:gd name="T22" fmla="*/ 225 w 292"/>
                <a:gd name="T23" fmla="*/ 45 h 260"/>
                <a:gd name="T24" fmla="*/ 212 w 292"/>
                <a:gd name="T25" fmla="*/ 33 h 260"/>
                <a:gd name="T26" fmla="*/ 225 w 292"/>
                <a:gd name="T27" fmla="*/ 21 h 260"/>
                <a:gd name="T28" fmla="*/ 188 w 292"/>
                <a:gd name="T29" fmla="*/ 21 h 260"/>
                <a:gd name="T30" fmla="*/ 201 w 292"/>
                <a:gd name="T31" fmla="*/ 33 h 260"/>
                <a:gd name="T32" fmla="*/ 188 w 292"/>
                <a:gd name="T33" fmla="*/ 45 h 260"/>
                <a:gd name="T34" fmla="*/ 176 w 292"/>
                <a:gd name="T35" fmla="*/ 33 h 260"/>
                <a:gd name="T36" fmla="*/ 188 w 292"/>
                <a:gd name="T37" fmla="*/ 21 h 260"/>
                <a:gd name="T38" fmla="*/ 274 w 292"/>
                <a:gd name="T39" fmla="*/ 242 h 260"/>
                <a:gd name="T40" fmla="*/ 18 w 292"/>
                <a:gd name="T41" fmla="*/ 242 h 260"/>
                <a:gd name="T42" fmla="*/ 18 w 292"/>
                <a:gd name="T43" fmla="*/ 65 h 260"/>
                <a:gd name="T44" fmla="*/ 274 w 292"/>
                <a:gd name="T45" fmla="*/ 65 h 260"/>
                <a:gd name="T46" fmla="*/ 274 w 292"/>
                <a:gd name="T47" fmla="*/ 242 h 260"/>
                <a:gd name="T48" fmla="*/ 261 w 292"/>
                <a:gd name="T49" fmla="*/ 45 h 260"/>
                <a:gd name="T50" fmla="*/ 249 w 292"/>
                <a:gd name="T51" fmla="*/ 33 h 260"/>
                <a:gd name="T52" fmla="*/ 261 w 292"/>
                <a:gd name="T53" fmla="*/ 21 h 260"/>
                <a:gd name="T54" fmla="*/ 274 w 292"/>
                <a:gd name="T55" fmla="*/ 33 h 260"/>
                <a:gd name="T56" fmla="*/ 261 w 292"/>
                <a:gd name="T57" fmla="*/ 45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2" h="260">
                  <a:moveTo>
                    <a:pt x="283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251"/>
                    <a:pt x="0" y="251"/>
                    <a:pt x="0" y="251"/>
                  </a:cubicBezTo>
                  <a:cubicBezTo>
                    <a:pt x="0" y="256"/>
                    <a:pt x="4" y="260"/>
                    <a:pt x="9" y="260"/>
                  </a:cubicBezTo>
                  <a:cubicBezTo>
                    <a:pt x="283" y="260"/>
                    <a:pt x="283" y="260"/>
                    <a:pt x="283" y="260"/>
                  </a:cubicBezTo>
                  <a:cubicBezTo>
                    <a:pt x="288" y="260"/>
                    <a:pt x="292" y="256"/>
                    <a:pt x="292" y="251"/>
                  </a:cubicBezTo>
                  <a:cubicBezTo>
                    <a:pt x="292" y="10"/>
                    <a:pt x="292" y="10"/>
                    <a:pt x="292" y="10"/>
                  </a:cubicBezTo>
                  <a:cubicBezTo>
                    <a:pt x="292" y="5"/>
                    <a:pt x="288" y="0"/>
                    <a:pt x="283" y="0"/>
                  </a:cubicBezTo>
                  <a:close/>
                  <a:moveTo>
                    <a:pt x="225" y="21"/>
                  </a:moveTo>
                  <a:cubicBezTo>
                    <a:pt x="232" y="21"/>
                    <a:pt x="237" y="26"/>
                    <a:pt x="237" y="33"/>
                  </a:cubicBezTo>
                  <a:cubicBezTo>
                    <a:pt x="237" y="40"/>
                    <a:pt x="232" y="45"/>
                    <a:pt x="225" y="45"/>
                  </a:cubicBezTo>
                  <a:cubicBezTo>
                    <a:pt x="218" y="45"/>
                    <a:pt x="212" y="40"/>
                    <a:pt x="212" y="33"/>
                  </a:cubicBezTo>
                  <a:cubicBezTo>
                    <a:pt x="212" y="26"/>
                    <a:pt x="218" y="21"/>
                    <a:pt x="225" y="21"/>
                  </a:cubicBezTo>
                  <a:close/>
                  <a:moveTo>
                    <a:pt x="188" y="21"/>
                  </a:moveTo>
                  <a:cubicBezTo>
                    <a:pt x="195" y="21"/>
                    <a:pt x="201" y="26"/>
                    <a:pt x="201" y="33"/>
                  </a:cubicBezTo>
                  <a:cubicBezTo>
                    <a:pt x="201" y="40"/>
                    <a:pt x="195" y="45"/>
                    <a:pt x="188" y="45"/>
                  </a:cubicBezTo>
                  <a:cubicBezTo>
                    <a:pt x="182" y="45"/>
                    <a:pt x="176" y="40"/>
                    <a:pt x="176" y="33"/>
                  </a:cubicBezTo>
                  <a:cubicBezTo>
                    <a:pt x="176" y="26"/>
                    <a:pt x="182" y="21"/>
                    <a:pt x="188" y="21"/>
                  </a:cubicBezTo>
                  <a:close/>
                  <a:moveTo>
                    <a:pt x="274" y="242"/>
                  </a:moveTo>
                  <a:cubicBezTo>
                    <a:pt x="18" y="242"/>
                    <a:pt x="18" y="242"/>
                    <a:pt x="18" y="242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274" y="65"/>
                    <a:pt x="274" y="65"/>
                    <a:pt x="274" y="65"/>
                  </a:cubicBezTo>
                  <a:lnTo>
                    <a:pt x="274" y="242"/>
                  </a:lnTo>
                  <a:close/>
                  <a:moveTo>
                    <a:pt x="261" y="45"/>
                  </a:moveTo>
                  <a:cubicBezTo>
                    <a:pt x="254" y="45"/>
                    <a:pt x="249" y="40"/>
                    <a:pt x="249" y="33"/>
                  </a:cubicBezTo>
                  <a:cubicBezTo>
                    <a:pt x="249" y="26"/>
                    <a:pt x="254" y="21"/>
                    <a:pt x="261" y="21"/>
                  </a:cubicBezTo>
                  <a:cubicBezTo>
                    <a:pt x="268" y="21"/>
                    <a:pt x="274" y="26"/>
                    <a:pt x="274" y="33"/>
                  </a:cubicBezTo>
                  <a:cubicBezTo>
                    <a:pt x="274" y="40"/>
                    <a:pt x="268" y="45"/>
                    <a:pt x="261" y="45"/>
                  </a:cubicBezTo>
                  <a:close/>
                </a:path>
              </a:pathLst>
            </a:custGeom>
            <a:solidFill>
              <a:srgbClr val="42495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Rectangle 342">
              <a:extLst>
                <a:ext uri="{FF2B5EF4-FFF2-40B4-BE49-F238E27FC236}">
                  <a16:creationId xmlns:a16="http://schemas.microsoft.com/office/drawing/2014/main" id="{F90C148D-90FE-E46C-0BD8-CF359D9B87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7888" y="4785518"/>
              <a:ext cx="368300" cy="69850"/>
            </a:xfrm>
            <a:prstGeom prst="rect">
              <a:avLst/>
            </a:prstGeom>
            <a:solidFill>
              <a:srgbClr val="DA4B2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Rectangle 343">
              <a:extLst>
                <a:ext uri="{FF2B5EF4-FFF2-40B4-BE49-F238E27FC236}">
                  <a16:creationId xmlns:a16="http://schemas.microsoft.com/office/drawing/2014/main" id="{29CAD9DF-9439-E057-E013-A0409258FF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7888" y="4885531"/>
              <a:ext cx="115888" cy="122238"/>
            </a:xfrm>
            <a:prstGeom prst="rect">
              <a:avLst/>
            </a:prstGeom>
            <a:solidFill>
              <a:srgbClr val="DA4B2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Rectangle 344">
              <a:extLst>
                <a:ext uri="{FF2B5EF4-FFF2-40B4-BE49-F238E27FC236}">
                  <a16:creationId xmlns:a16="http://schemas.microsoft.com/office/drawing/2014/main" id="{C1447DFE-1199-9177-D458-C097923E1F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000" y="4887118"/>
              <a:ext cx="123825" cy="15875"/>
            </a:xfrm>
            <a:prstGeom prst="rect">
              <a:avLst/>
            </a:prstGeom>
            <a:solidFill>
              <a:srgbClr val="DA4B2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Rectangle 345">
              <a:extLst>
                <a:ext uri="{FF2B5EF4-FFF2-40B4-BE49-F238E27FC236}">
                  <a16:creationId xmlns:a16="http://schemas.microsoft.com/office/drawing/2014/main" id="{6598E545-B295-5087-E43A-EFBBDFFF57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000" y="4936331"/>
              <a:ext cx="123825" cy="17463"/>
            </a:xfrm>
            <a:prstGeom prst="rect">
              <a:avLst/>
            </a:prstGeom>
            <a:solidFill>
              <a:srgbClr val="DA4B2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Rectangle 346">
              <a:extLst>
                <a:ext uri="{FF2B5EF4-FFF2-40B4-BE49-F238E27FC236}">
                  <a16:creationId xmlns:a16="http://schemas.microsoft.com/office/drawing/2014/main" id="{97B7A9F2-8467-46E8-88BA-15D4C9528E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000" y="4987131"/>
              <a:ext cx="123825" cy="15875"/>
            </a:xfrm>
            <a:prstGeom prst="rect">
              <a:avLst/>
            </a:prstGeom>
            <a:solidFill>
              <a:srgbClr val="DA4B2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347">
              <a:extLst>
                <a:ext uri="{FF2B5EF4-FFF2-40B4-BE49-F238E27FC236}">
                  <a16:creationId xmlns:a16="http://schemas.microsoft.com/office/drawing/2014/main" id="{520D2411-6D9D-2512-42C3-6A9431C187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5388" y="4960143"/>
              <a:ext cx="47625" cy="49213"/>
            </a:xfrm>
            <a:custGeom>
              <a:avLst/>
              <a:gdLst>
                <a:gd name="T0" fmla="*/ 9 w 30"/>
                <a:gd name="T1" fmla="*/ 0 h 31"/>
                <a:gd name="T2" fmla="*/ 8 w 30"/>
                <a:gd name="T3" fmla="*/ 3 h 31"/>
                <a:gd name="T4" fmla="*/ 0 w 30"/>
                <a:gd name="T5" fmla="*/ 31 h 31"/>
                <a:gd name="T6" fmla="*/ 28 w 30"/>
                <a:gd name="T7" fmla="*/ 23 h 31"/>
                <a:gd name="T8" fmla="*/ 30 w 30"/>
                <a:gd name="T9" fmla="*/ 23 h 31"/>
                <a:gd name="T10" fmla="*/ 9 w 30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1">
                  <a:moveTo>
                    <a:pt x="9" y="0"/>
                  </a:moveTo>
                  <a:lnTo>
                    <a:pt x="8" y="3"/>
                  </a:lnTo>
                  <a:lnTo>
                    <a:pt x="0" y="31"/>
                  </a:lnTo>
                  <a:lnTo>
                    <a:pt x="28" y="23"/>
                  </a:lnTo>
                  <a:lnTo>
                    <a:pt x="30" y="2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42495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349">
              <a:extLst>
                <a:ext uri="{FF2B5EF4-FFF2-40B4-BE49-F238E27FC236}">
                  <a16:creationId xmlns:a16="http://schemas.microsoft.com/office/drawing/2014/main" id="{609C663E-2D0D-E2EC-9EF4-FB6307EB70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00" y="4758531"/>
              <a:ext cx="214313" cy="214313"/>
            </a:xfrm>
            <a:custGeom>
              <a:avLst/>
              <a:gdLst>
                <a:gd name="T0" fmla="*/ 84 w 122"/>
                <a:gd name="T1" fmla="*/ 0 h 123"/>
                <a:gd name="T2" fmla="*/ 83 w 122"/>
                <a:gd name="T3" fmla="*/ 1 h 123"/>
                <a:gd name="T4" fmla="*/ 3 w 122"/>
                <a:gd name="T5" fmla="*/ 81 h 123"/>
                <a:gd name="T6" fmla="*/ 3 w 122"/>
                <a:gd name="T7" fmla="*/ 94 h 123"/>
                <a:gd name="T8" fmla="*/ 4 w 122"/>
                <a:gd name="T9" fmla="*/ 95 h 123"/>
                <a:gd name="T10" fmla="*/ 13 w 122"/>
                <a:gd name="T11" fmla="*/ 97 h 123"/>
                <a:gd name="T12" fmla="*/ 16 w 122"/>
                <a:gd name="T13" fmla="*/ 106 h 123"/>
                <a:gd name="T14" fmla="*/ 16 w 122"/>
                <a:gd name="T15" fmla="*/ 107 h 123"/>
                <a:gd name="T16" fmla="*/ 26 w 122"/>
                <a:gd name="T17" fmla="*/ 109 h 123"/>
                <a:gd name="T18" fmla="*/ 28 w 122"/>
                <a:gd name="T19" fmla="*/ 118 h 123"/>
                <a:gd name="T20" fmla="*/ 29 w 122"/>
                <a:gd name="T21" fmla="*/ 119 h 123"/>
                <a:gd name="T22" fmla="*/ 42 w 122"/>
                <a:gd name="T23" fmla="*/ 119 h 123"/>
                <a:gd name="T24" fmla="*/ 121 w 122"/>
                <a:gd name="T25" fmla="*/ 40 h 123"/>
                <a:gd name="T26" fmla="*/ 122 w 122"/>
                <a:gd name="T27" fmla="*/ 39 h 123"/>
                <a:gd name="T28" fmla="*/ 84 w 122"/>
                <a:gd name="T2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2" h="123">
                  <a:moveTo>
                    <a:pt x="84" y="0"/>
                  </a:moveTo>
                  <a:cubicBezTo>
                    <a:pt x="84" y="1"/>
                    <a:pt x="83" y="1"/>
                    <a:pt x="83" y="1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0" y="84"/>
                    <a:pt x="0" y="90"/>
                    <a:pt x="3" y="94"/>
                  </a:cubicBezTo>
                  <a:cubicBezTo>
                    <a:pt x="4" y="95"/>
                    <a:pt x="4" y="95"/>
                    <a:pt x="4" y="95"/>
                  </a:cubicBezTo>
                  <a:cubicBezTo>
                    <a:pt x="7" y="97"/>
                    <a:pt x="10" y="98"/>
                    <a:pt x="13" y="97"/>
                  </a:cubicBezTo>
                  <a:cubicBezTo>
                    <a:pt x="12" y="100"/>
                    <a:pt x="13" y="104"/>
                    <a:pt x="16" y="106"/>
                  </a:cubicBezTo>
                  <a:cubicBezTo>
                    <a:pt x="16" y="107"/>
                    <a:pt x="16" y="107"/>
                    <a:pt x="16" y="107"/>
                  </a:cubicBezTo>
                  <a:cubicBezTo>
                    <a:pt x="19" y="109"/>
                    <a:pt x="23" y="110"/>
                    <a:pt x="26" y="109"/>
                  </a:cubicBezTo>
                  <a:cubicBezTo>
                    <a:pt x="25" y="112"/>
                    <a:pt x="25" y="116"/>
                    <a:pt x="28" y="118"/>
                  </a:cubicBezTo>
                  <a:cubicBezTo>
                    <a:pt x="29" y="119"/>
                    <a:pt x="29" y="119"/>
                    <a:pt x="29" y="119"/>
                  </a:cubicBezTo>
                  <a:cubicBezTo>
                    <a:pt x="32" y="123"/>
                    <a:pt x="38" y="123"/>
                    <a:pt x="42" y="119"/>
                  </a:cubicBezTo>
                  <a:cubicBezTo>
                    <a:pt x="121" y="40"/>
                    <a:pt x="121" y="40"/>
                    <a:pt x="121" y="40"/>
                  </a:cubicBezTo>
                  <a:cubicBezTo>
                    <a:pt x="122" y="39"/>
                    <a:pt x="122" y="39"/>
                    <a:pt x="122" y="39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rgbClr val="42495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5602E033-B4B5-F0E4-D80B-344E7B621E66}"/>
              </a:ext>
            </a:extLst>
          </p:cNvPr>
          <p:cNvGrpSpPr/>
          <p:nvPr/>
        </p:nvGrpSpPr>
        <p:grpSpPr>
          <a:xfrm>
            <a:off x="5401207" y="3773812"/>
            <a:ext cx="576063" cy="577175"/>
            <a:chOff x="5765800" y="4437856"/>
            <a:chExt cx="822325" cy="823913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34" name="Oval 39">
              <a:extLst>
                <a:ext uri="{FF2B5EF4-FFF2-40B4-BE49-F238E27FC236}">
                  <a16:creationId xmlns:a16="http://schemas.microsoft.com/office/drawing/2014/main" id="{B113F9D2-F2FF-DD10-0DC0-1C65E98241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5800" y="4437856"/>
              <a:ext cx="822325" cy="823913"/>
            </a:xfrm>
            <a:prstGeom prst="ellipse">
              <a:avLst/>
            </a:prstGeom>
            <a:solidFill>
              <a:srgbClr val="ECEDE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341">
              <a:extLst>
                <a:ext uri="{FF2B5EF4-FFF2-40B4-BE49-F238E27FC236}">
                  <a16:creationId xmlns:a16="http://schemas.microsoft.com/office/drawing/2014/main" id="{464C2066-DD61-2867-315E-40910F43CF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89625" y="4631531"/>
              <a:ext cx="509588" cy="455613"/>
            </a:xfrm>
            <a:custGeom>
              <a:avLst/>
              <a:gdLst>
                <a:gd name="T0" fmla="*/ 283 w 292"/>
                <a:gd name="T1" fmla="*/ 0 h 260"/>
                <a:gd name="T2" fmla="*/ 9 w 292"/>
                <a:gd name="T3" fmla="*/ 0 h 260"/>
                <a:gd name="T4" fmla="*/ 0 w 292"/>
                <a:gd name="T5" fmla="*/ 10 h 260"/>
                <a:gd name="T6" fmla="*/ 0 w 292"/>
                <a:gd name="T7" fmla="*/ 251 h 260"/>
                <a:gd name="T8" fmla="*/ 9 w 292"/>
                <a:gd name="T9" fmla="*/ 260 h 260"/>
                <a:gd name="T10" fmla="*/ 283 w 292"/>
                <a:gd name="T11" fmla="*/ 260 h 260"/>
                <a:gd name="T12" fmla="*/ 292 w 292"/>
                <a:gd name="T13" fmla="*/ 251 h 260"/>
                <a:gd name="T14" fmla="*/ 292 w 292"/>
                <a:gd name="T15" fmla="*/ 10 h 260"/>
                <a:gd name="T16" fmla="*/ 283 w 292"/>
                <a:gd name="T17" fmla="*/ 0 h 260"/>
                <a:gd name="T18" fmla="*/ 225 w 292"/>
                <a:gd name="T19" fmla="*/ 21 h 260"/>
                <a:gd name="T20" fmla="*/ 237 w 292"/>
                <a:gd name="T21" fmla="*/ 33 h 260"/>
                <a:gd name="T22" fmla="*/ 225 w 292"/>
                <a:gd name="T23" fmla="*/ 45 h 260"/>
                <a:gd name="T24" fmla="*/ 212 w 292"/>
                <a:gd name="T25" fmla="*/ 33 h 260"/>
                <a:gd name="T26" fmla="*/ 225 w 292"/>
                <a:gd name="T27" fmla="*/ 21 h 260"/>
                <a:gd name="T28" fmla="*/ 188 w 292"/>
                <a:gd name="T29" fmla="*/ 21 h 260"/>
                <a:gd name="T30" fmla="*/ 201 w 292"/>
                <a:gd name="T31" fmla="*/ 33 h 260"/>
                <a:gd name="T32" fmla="*/ 188 w 292"/>
                <a:gd name="T33" fmla="*/ 45 h 260"/>
                <a:gd name="T34" fmla="*/ 176 w 292"/>
                <a:gd name="T35" fmla="*/ 33 h 260"/>
                <a:gd name="T36" fmla="*/ 188 w 292"/>
                <a:gd name="T37" fmla="*/ 21 h 260"/>
                <a:gd name="T38" fmla="*/ 274 w 292"/>
                <a:gd name="T39" fmla="*/ 242 h 260"/>
                <a:gd name="T40" fmla="*/ 18 w 292"/>
                <a:gd name="T41" fmla="*/ 242 h 260"/>
                <a:gd name="T42" fmla="*/ 18 w 292"/>
                <a:gd name="T43" fmla="*/ 65 h 260"/>
                <a:gd name="T44" fmla="*/ 274 w 292"/>
                <a:gd name="T45" fmla="*/ 65 h 260"/>
                <a:gd name="T46" fmla="*/ 274 w 292"/>
                <a:gd name="T47" fmla="*/ 242 h 260"/>
                <a:gd name="T48" fmla="*/ 261 w 292"/>
                <a:gd name="T49" fmla="*/ 45 h 260"/>
                <a:gd name="T50" fmla="*/ 249 w 292"/>
                <a:gd name="T51" fmla="*/ 33 h 260"/>
                <a:gd name="T52" fmla="*/ 261 w 292"/>
                <a:gd name="T53" fmla="*/ 21 h 260"/>
                <a:gd name="T54" fmla="*/ 274 w 292"/>
                <a:gd name="T55" fmla="*/ 33 h 260"/>
                <a:gd name="T56" fmla="*/ 261 w 292"/>
                <a:gd name="T57" fmla="*/ 45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2" h="260">
                  <a:moveTo>
                    <a:pt x="283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251"/>
                    <a:pt x="0" y="251"/>
                    <a:pt x="0" y="251"/>
                  </a:cubicBezTo>
                  <a:cubicBezTo>
                    <a:pt x="0" y="256"/>
                    <a:pt x="4" y="260"/>
                    <a:pt x="9" y="260"/>
                  </a:cubicBezTo>
                  <a:cubicBezTo>
                    <a:pt x="283" y="260"/>
                    <a:pt x="283" y="260"/>
                    <a:pt x="283" y="260"/>
                  </a:cubicBezTo>
                  <a:cubicBezTo>
                    <a:pt x="288" y="260"/>
                    <a:pt x="292" y="256"/>
                    <a:pt x="292" y="251"/>
                  </a:cubicBezTo>
                  <a:cubicBezTo>
                    <a:pt x="292" y="10"/>
                    <a:pt x="292" y="10"/>
                    <a:pt x="292" y="10"/>
                  </a:cubicBezTo>
                  <a:cubicBezTo>
                    <a:pt x="292" y="5"/>
                    <a:pt x="288" y="0"/>
                    <a:pt x="283" y="0"/>
                  </a:cubicBezTo>
                  <a:close/>
                  <a:moveTo>
                    <a:pt x="225" y="21"/>
                  </a:moveTo>
                  <a:cubicBezTo>
                    <a:pt x="232" y="21"/>
                    <a:pt x="237" y="26"/>
                    <a:pt x="237" y="33"/>
                  </a:cubicBezTo>
                  <a:cubicBezTo>
                    <a:pt x="237" y="40"/>
                    <a:pt x="232" y="45"/>
                    <a:pt x="225" y="45"/>
                  </a:cubicBezTo>
                  <a:cubicBezTo>
                    <a:pt x="218" y="45"/>
                    <a:pt x="212" y="40"/>
                    <a:pt x="212" y="33"/>
                  </a:cubicBezTo>
                  <a:cubicBezTo>
                    <a:pt x="212" y="26"/>
                    <a:pt x="218" y="21"/>
                    <a:pt x="225" y="21"/>
                  </a:cubicBezTo>
                  <a:close/>
                  <a:moveTo>
                    <a:pt x="188" y="21"/>
                  </a:moveTo>
                  <a:cubicBezTo>
                    <a:pt x="195" y="21"/>
                    <a:pt x="201" y="26"/>
                    <a:pt x="201" y="33"/>
                  </a:cubicBezTo>
                  <a:cubicBezTo>
                    <a:pt x="201" y="40"/>
                    <a:pt x="195" y="45"/>
                    <a:pt x="188" y="45"/>
                  </a:cubicBezTo>
                  <a:cubicBezTo>
                    <a:pt x="182" y="45"/>
                    <a:pt x="176" y="40"/>
                    <a:pt x="176" y="33"/>
                  </a:cubicBezTo>
                  <a:cubicBezTo>
                    <a:pt x="176" y="26"/>
                    <a:pt x="182" y="21"/>
                    <a:pt x="188" y="21"/>
                  </a:cubicBezTo>
                  <a:close/>
                  <a:moveTo>
                    <a:pt x="274" y="242"/>
                  </a:moveTo>
                  <a:cubicBezTo>
                    <a:pt x="18" y="242"/>
                    <a:pt x="18" y="242"/>
                    <a:pt x="18" y="242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274" y="65"/>
                    <a:pt x="274" y="65"/>
                    <a:pt x="274" y="65"/>
                  </a:cubicBezTo>
                  <a:lnTo>
                    <a:pt x="274" y="242"/>
                  </a:lnTo>
                  <a:close/>
                  <a:moveTo>
                    <a:pt x="261" y="45"/>
                  </a:moveTo>
                  <a:cubicBezTo>
                    <a:pt x="254" y="45"/>
                    <a:pt x="249" y="40"/>
                    <a:pt x="249" y="33"/>
                  </a:cubicBezTo>
                  <a:cubicBezTo>
                    <a:pt x="249" y="26"/>
                    <a:pt x="254" y="21"/>
                    <a:pt x="261" y="21"/>
                  </a:cubicBezTo>
                  <a:cubicBezTo>
                    <a:pt x="268" y="21"/>
                    <a:pt x="274" y="26"/>
                    <a:pt x="274" y="33"/>
                  </a:cubicBezTo>
                  <a:cubicBezTo>
                    <a:pt x="274" y="40"/>
                    <a:pt x="268" y="45"/>
                    <a:pt x="261" y="45"/>
                  </a:cubicBezTo>
                  <a:close/>
                </a:path>
              </a:pathLst>
            </a:custGeom>
            <a:solidFill>
              <a:srgbClr val="42495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Rectangle 342">
              <a:extLst>
                <a:ext uri="{FF2B5EF4-FFF2-40B4-BE49-F238E27FC236}">
                  <a16:creationId xmlns:a16="http://schemas.microsoft.com/office/drawing/2014/main" id="{E7AD49E5-65E1-8AB2-9B33-EC7FCF0DA1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7888" y="4785518"/>
              <a:ext cx="368300" cy="69850"/>
            </a:xfrm>
            <a:prstGeom prst="rect">
              <a:avLst/>
            </a:prstGeom>
            <a:solidFill>
              <a:srgbClr val="DA4B2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Rectangle 343">
              <a:extLst>
                <a:ext uri="{FF2B5EF4-FFF2-40B4-BE49-F238E27FC236}">
                  <a16:creationId xmlns:a16="http://schemas.microsoft.com/office/drawing/2014/main" id="{BF35874C-4205-49FC-4CC2-83DC646AA6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7888" y="4885531"/>
              <a:ext cx="115888" cy="122238"/>
            </a:xfrm>
            <a:prstGeom prst="rect">
              <a:avLst/>
            </a:prstGeom>
            <a:solidFill>
              <a:srgbClr val="DA4B2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Rectangle 344">
              <a:extLst>
                <a:ext uri="{FF2B5EF4-FFF2-40B4-BE49-F238E27FC236}">
                  <a16:creationId xmlns:a16="http://schemas.microsoft.com/office/drawing/2014/main" id="{2D141EE7-1137-414D-1A0C-953B727AA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000" y="4887118"/>
              <a:ext cx="123825" cy="15875"/>
            </a:xfrm>
            <a:prstGeom prst="rect">
              <a:avLst/>
            </a:prstGeom>
            <a:solidFill>
              <a:srgbClr val="DA4B2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Rectangle 345">
              <a:extLst>
                <a:ext uri="{FF2B5EF4-FFF2-40B4-BE49-F238E27FC236}">
                  <a16:creationId xmlns:a16="http://schemas.microsoft.com/office/drawing/2014/main" id="{41928223-9F1F-7E76-1389-0159135C70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000" y="4936331"/>
              <a:ext cx="123825" cy="17463"/>
            </a:xfrm>
            <a:prstGeom prst="rect">
              <a:avLst/>
            </a:prstGeom>
            <a:solidFill>
              <a:srgbClr val="DA4B2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Rectangle 346">
              <a:extLst>
                <a:ext uri="{FF2B5EF4-FFF2-40B4-BE49-F238E27FC236}">
                  <a16:creationId xmlns:a16="http://schemas.microsoft.com/office/drawing/2014/main" id="{24C8C1EB-4376-C142-9ADC-464D4A0CB1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000" y="4987131"/>
              <a:ext cx="123825" cy="15875"/>
            </a:xfrm>
            <a:prstGeom prst="rect">
              <a:avLst/>
            </a:prstGeom>
            <a:solidFill>
              <a:srgbClr val="DA4B2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347">
              <a:extLst>
                <a:ext uri="{FF2B5EF4-FFF2-40B4-BE49-F238E27FC236}">
                  <a16:creationId xmlns:a16="http://schemas.microsoft.com/office/drawing/2014/main" id="{A23B4ADE-FFD1-5288-5517-489BADD19E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5388" y="4960143"/>
              <a:ext cx="47625" cy="49213"/>
            </a:xfrm>
            <a:custGeom>
              <a:avLst/>
              <a:gdLst>
                <a:gd name="T0" fmla="*/ 9 w 30"/>
                <a:gd name="T1" fmla="*/ 0 h 31"/>
                <a:gd name="T2" fmla="*/ 8 w 30"/>
                <a:gd name="T3" fmla="*/ 3 h 31"/>
                <a:gd name="T4" fmla="*/ 0 w 30"/>
                <a:gd name="T5" fmla="*/ 31 h 31"/>
                <a:gd name="T6" fmla="*/ 28 w 30"/>
                <a:gd name="T7" fmla="*/ 23 h 31"/>
                <a:gd name="T8" fmla="*/ 30 w 30"/>
                <a:gd name="T9" fmla="*/ 23 h 31"/>
                <a:gd name="T10" fmla="*/ 9 w 30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1">
                  <a:moveTo>
                    <a:pt x="9" y="0"/>
                  </a:moveTo>
                  <a:lnTo>
                    <a:pt x="8" y="3"/>
                  </a:lnTo>
                  <a:lnTo>
                    <a:pt x="0" y="31"/>
                  </a:lnTo>
                  <a:lnTo>
                    <a:pt x="28" y="23"/>
                  </a:lnTo>
                  <a:lnTo>
                    <a:pt x="30" y="2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42495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349">
              <a:extLst>
                <a:ext uri="{FF2B5EF4-FFF2-40B4-BE49-F238E27FC236}">
                  <a16:creationId xmlns:a16="http://schemas.microsoft.com/office/drawing/2014/main" id="{49B04A2E-E0B2-B06C-6A92-9152DD283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00" y="4758531"/>
              <a:ext cx="214313" cy="214313"/>
            </a:xfrm>
            <a:custGeom>
              <a:avLst/>
              <a:gdLst>
                <a:gd name="T0" fmla="*/ 84 w 122"/>
                <a:gd name="T1" fmla="*/ 0 h 123"/>
                <a:gd name="T2" fmla="*/ 83 w 122"/>
                <a:gd name="T3" fmla="*/ 1 h 123"/>
                <a:gd name="T4" fmla="*/ 3 w 122"/>
                <a:gd name="T5" fmla="*/ 81 h 123"/>
                <a:gd name="T6" fmla="*/ 3 w 122"/>
                <a:gd name="T7" fmla="*/ 94 h 123"/>
                <a:gd name="T8" fmla="*/ 4 w 122"/>
                <a:gd name="T9" fmla="*/ 95 h 123"/>
                <a:gd name="T10" fmla="*/ 13 w 122"/>
                <a:gd name="T11" fmla="*/ 97 h 123"/>
                <a:gd name="T12" fmla="*/ 16 w 122"/>
                <a:gd name="T13" fmla="*/ 106 h 123"/>
                <a:gd name="T14" fmla="*/ 16 w 122"/>
                <a:gd name="T15" fmla="*/ 107 h 123"/>
                <a:gd name="T16" fmla="*/ 26 w 122"/>
                <a:gd name="T17" fmla="*/ 109 h 123"/>
                <a:gd name="T18" fmla="*/ 28 w 122"/>
                <a:gd name="T19" fmla="*/ 118 h 123"/>
                <a:gd name="T20" fmla="*/ 29 w 122"/>
                <a:gd name="T21" fmla="*/ 119 h 123"/>
                <a:gd name="T22" fmla="*/ 42 w 122"/>
                <a:gd name="T23" fmla="*/ 119 h 123"/>
                <a:gd name="T24" fmla="*/ 121 w 122"/>
                <a:gd name="T25" fmla="*/ 40 h 123"/>
                <a:gd name="T26" fmla="*/ 122 w 122"/>
                <a:gd name="T27" fmla="*/ 39 h 123"/>
                <a:gd name="T28" fmla="*/ 84 w 122"/>
                <a:gd name="T2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2" h="123">
                  <a:moveTo>
                    <a:pt x="84" y="0"/>
                  </a:moveTo>
                  <a:cubicBezTo>
                    <a:pt x="84" y="1"/>
                    <a:pt x="83" y="1"/>
                    <a:pt x="83" y="1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0" y="84"/>
                    <a:pt x="0" y="90"/>
                    <a:pt x="3" y="94"/>
                  </a:cubicBezTo>
                  <a:cubicBezTo>
                    <a:pt x="4" y="95"/>
                    <a:pt x="4" y="95"/>
                    <a:pt x="4" y="95"/>
                  </a:cubicBezTo>
                  <a:cubicBezTo>
                    <a:pt x="7" y="97"/>
                    <a:pt x="10" y="98"/>
                    <a:pt x="13" y="97"/>
                  </a:cubicBezTo>
                  <a:cubicBezTo>
                    <a:pt x="12" y="100"/>
                    <a:pt x="13" y="104"/>
                    <a:pt x="16" y="106"/>
                  </a:cubicBezTo>
                  <a:cubicBezTo>
                    <a:pt x="16" y="107"/>
                    <a:pt x="16" y="107"/>
                    <a:pt x="16" y="107"/>
                  </a:cubicBezTo>
                  <a:cubicBezTo>
                    <a:pt x="19" y="109"/>
                    <a:pt x="23" y="110"/>
                    <a:pt x="26" y="109"/>
                  </a:cubicBezTo>
                  <a:cubicBezTo>
                    <a:pt x="25" y="112"/>
                    <a:pt x="25" y="116"/>
                    <a:pt x="28" y="118"/>
                  </a:cubicBezTo>
                  <a:cubicBezTo>
                    <a:pt x="29" y="119"/>
                    <a:pt x="29" y="119"/>
                    <a:pt x="29" y="119"/>
                  </a:cubicBezTo>
                  <a:cubicBezTo>
                    <a:pt x="32" y="123"/>
                    <a:pt x="38" y="123"/>
                    <a:pt x="42" y="119"/>
                  </a:cubicBezTo>
                  <a:cubicBezTo>
                    <a:pt x="121" y="40"/>
                    <a:pt x="121" y="40"/>
                    <a:pt x="121" y="40"/>
                  </a:cubicBezTo>
                  <a:cubicBezTo>
                    <a:pt x="122" y="39"/>
                    <a:pt x="122" y="39"/>
                    <a:pt x="122" y="39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rgbClr val="42495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D833E245-02CF-74EE-8310-992E6CFC8B89}"/>
              </a:ext>
            </a:extLst>
          </p:cNvPr>
          <p:cNvGrpSpPr/>
          <p:nvPr/>
        </p:nvGrpSpPr>
        <p:grpSpPr>
          <a:xfrm>
            <a:off x="518378" y="2268705"/>
            <a:ext cx="4230455" cy="1901011"/>
            <a:chOff x="572369" y="2268705"/>
            <a:chExt cx="4230455" cy="1901011"/>
          </a:xfrm>
        </p:grpSpPr>
        <p:sp>
          <p:nvSpPr>
            <p:cNvPr id="19" name="矩形 18"/>
            <p:cNvSpPr/>
            <p:nvPr/>
          </p:nvSpPr>
          <p:spPr>
            <a:xfrm>
              <a:off x="572369" y="2268705"/>
              <a:ext cx="4230455" cy="19010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scene3d>
              <a:camera prst="isometricRight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7CD18E31-6D16-0860-18A1-957B5A3B6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9645" y="2729556"/>
              <a:ext cx="4035902" cy="1176630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417D36B6-B88C-BC6A-C069-D3DBD24F84EF}"/>
              </a:ext>
            </a:extLst>
          </p:cNvPr>
          <p:cNvGrpSpPr/>
          <p:nvPr/>
        </p:nvGrpSpPr>
        <p:grpSpPr>
          <a:xfrm>
            <a:off x="1127448" y="2924944"/>
            <a:ext cx="4230455" cy="1901011"/>
            <a:chOff x="520631" y="2235086"/>
            <a:chExt cx="4230455" cy="1901011"/>
          </a:xfrm>
        </p:grpSpPr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F31855B2-3EBC-A62B-0AE5-CE24C2084470}"/>
                </a:ext>
              </a:extLst>
            </p:cNvPr>
            <p:cNvSpPr/>
            <p:nvPr/>
          </p:nvSpPr>
          <p:spPr>
            <a:xfrm>
              <a:off x="520631" y="2235086"/>
              <a:ext cx="4230455" cy="19010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0D7EE7B4-6BD2-7456-FED8-171CF60AF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3894" y="2695937"/>
              <a:ext cx="4035902" cy="1176630"/>
            </a:xfrm>
            <a:prstGeom prst="rect">
              <a:avLst/>
            </a:prstGeom>
          </p:spPr>
        </p:pic>
      </p:grpSp>
      <p:pic>
        <p:nvPicPr>
          <p:cNvPr id="51" name="图片 50">
            <a:extLst>
              <a:ext uri="{FF2B5EF4-FFF2-40B4-BE49-F238E27FC236}">
                <a16:creationId xmlns:a16="http://schemas.microsoft.com/office/drawing/2014/main" id="{7C8E09CA-E30B-9363-777A-9C7D2775A6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0" y="2853846"/>
            <a:ext cx="3038913" cy="4049352"/>
          </a:xfrm>
          <a:prstGeom prst="rect">
            <a:avLst/>
          </a:prstGeom>
          <a:effectLst>
            <a:reflection stA="30000" endPos="65000" dist="50800" dir="5400000" sy="-100000" algn="bl" rotWithShape="0"/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121055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300" fill="hold"/>
                                        <p:tgtEl>
                                          <p:spTgt spid="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"/>
                            </p:stCondLst>
                            <p:childTnLst>
                              <p:par>
                                <p:cTn id="32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0.02774 3.7037E-6 C -0.04037 3.7037E-6 -0.05534 -0.02524 -0.05534 -0.04561 L -0.05534 -0.09074 " pathEditMode="relative" rAng="0" ptsTypes="AAAA">
                                      <p:cBhvr>
                                        <p:cTn id="33" dur="4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-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0.03007 -4.44444E-6 " pathEditMode="relative" rAng="0" ptsTypes="AA">
                                      <p:cBhvr>
                                        <p:cTn id="42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50"/>
                            </p:stCondLst>
                            <p:childTnLst>
                              <p:par>
                                <p:cTn id="44" presetID="2" presetClass="entr" presetSubtype="1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1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6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6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100"/>
                            </p:stCondLst>
                            <p:childTnLst>
                              <p:par>
                                <p:cTn id="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116 L -0.07722 0.04931 " pathEditMode="relative" rAng="0" ptsTypes="AA">
                                      <p:cBhvr>
                                        <p:cTn id="58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2407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 L -0.07787 0.05787 " pathEditMode="relative" rAng="0" ptsTypes="AA">
                                      <p:cBhvr>
                                        <p:cTn id="60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3" y="289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-0.07709 0.05417 " pathEditMode="relative" rAng="0" ptsTypes="AA">
                                      <p:cBhvr>
                                        <p:cTn id="62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2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6" presetClass="emph" presetSubtype="0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3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1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7" grpId="2"/>
      <p:bldP spid="25" grpId="0"/>
      <p:bldP spid="27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4"/>
          <p:cNvSpPr txBox="1">
            <a:spLocks noChangeArrowheads="1"/>
          </p:cNvSpPr>
          <p:nvPr/>
        </p:nvSpPr>
        <p:spPr bwMode="auto">
          <a:xfrm>
            <a:off x="2207568" y="577483"/>
            <a:ext cx="33843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000" b="1" kern="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四、网上填报申请信息</a:t>
            </a:r>
          </a:p>
        </p:txBody>
      </p:sp>
      <p:sp>
        <p:nvSpPr>
          <p:cNvPr id="3" name="矩形 2"/>
          <p:cNvSpPr/>
          <p:nvPr/>
        </p:nvSpPr>
        <p:spPr>
          <a:xfrm>
            <a:off x="1775520" y="469772"/>
            <a:ext cx="372660" cy="44719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959128" y="709549"/>
            <a:ext cx="248440" cy="29812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27648" y="1007678"/>
            <a:ext cx="62530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湖南省人力资源和社会保障厅</a:t>
            </a:r>
            <a:endParaRPr lang="en-US" altLang="zh-CN" dirty="0"/>
          </a:p>
          <a:p>
            <a:r>
              <a:rPr lang="zh-CN" altLang="en-US" dirty="0"/>
              <a:t>网址：</a:t>
            </a:r>
            <a:r>
              <a:rPr lang="en-US" altLang="zh-CN" dirty="0">
                <a:latin typeface="仿宋" pitchFamily="49" charset="-122"/>
                <a:ea typeface="仿宋" pitchFamily="49" charset="-122"/>
              </a:rPr>
              <a:t>https://ggfw.rst.hunan.gov.cn/neaf-ui/#/login</a:t>
            </a:r>
          </a:p>
          <a:p>
            <a:r>
              <a:rPr lang="zh-CN" altLang="en-US" dirty="0"/>
              <a:t>账号：</a:t>
            </a:r>
            <a:r>
              <a:rPr lang="en-US" altLang="zh-CN" dirty="0"/>
              <a:t>************</a:t>
            </a:r>
          </a:p>
          <a:p>
            <a:r>
              <a:rPr lang="zh-CN" altLang="en-US" dirty="0"/>
              <a:t>密码：</a:t>
            </a:r>
            <a:r>
              <a:rPr lang="en-US" altLang="zh-CN" dirty="0"/>
              <a:t>************</a:t>
            </a:r>
            <a:endParaRPr lang="zh-CN" alt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2276872"/>
            <a:ext cx="8496944" cy="4301578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669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29" dur="800" fill="hold"/>
                                        <p:tgtEl>
                                          <p:spTgt spid="51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7.40741E-7 L -0.33663 -7.40741E-7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50" fill="hold"/>
                                        <p:tgtEl>
                                          <p:spTgt spid="51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10" grpId="0"/>
    </p:bldLst>
  </p:timing>
</p:sld>
</file>

<file path=ppt/theme/theme1.xml><?xml version="1.0" encoding="utf-8"?>
<a:theme xmlns:a="http://schemas.openxmlformats.org/drawingml/2006/main" name="气流">
  <a:themeElements>
    <a:clrScheme name="气流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气流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气流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803</TotalTime>
  <Words>390</Words>
  <Application>Microsoft Office PowerPoint</Application>
  <PresentationFormat>宽屏</PresentationFormat>
  <Paragraphs>83</Paragraphs>
  <Slides>15</Slides>
  <Notes>8</Notes>
  <HiddenSlides>0</HiddenSlides>
  <MMClips>2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9" baseType="lpstr">
      <vt:lpstr>方正粗黑宋简体</vt:lpstr>
      <vt:lpstr>方正姚体</vt:lpstr>
      <vt:lpstr>仿宋</vt:lpstr>
      <vt:lpstr>黑体</vt:lpstr>
      <vt:lpstr>华文行楷</vt:lpstr>
      <vt:lpstr>宋体</vt:lpstr>
      <vt:lpstr>微软雅黑</vt:lpstr>
      <vt:lpstr>Arial</vt:lpstr>
      <vt:lpstr>Calibri</vt:lpstr>
      <vt:lpstr>Georgia</vt:lpstr>
      <vt:lpstr>Impact</vt:lpstr>
      <vt:lpstr>Trebuchet MS</vt:lpstr>
      <vt:lpstr>Wingdings</vt:lpstr>
      <vt:lpstr>气流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koukou</dc:creator>
  <cp:lastModifiedBy>koukou</cp:lastModifiedBy>
  <cp:revision>48</cp:revision>
  <dcterms:created xsi:type="dcterms:W3CDTF">2023-11-14T14:19:05Z</dcterms:created>
  <dcterms:modified xsi:type="dcterms:W3CDTF">2023-11-15T18:42:11Z</dcterms:modified>
</cp:coreProperties>
</file>